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3"/>
  </p:notesMasterIdLst>
  <p:sldIdLst>
    <p:sldId id="256" r:id="rId2"/>
    <p:sldId id="266" r:id="rId3"/>
    <p:sldId id="258" r:id="rId4"/>
    <p:sldId id="259" r:id="rId5"/>
    <p:sldId id="267" r:id="rId6"/>
    <p:sldId id="260" r:id="rId7"/>
    <p:sldId id="261" r:id="rId8"/>
    <p:sldId id="262" r:id="rId9"/>
    <p:sldId id="263" r:id="rId10"/>
    <p:sldId id="265" r:id="rId11"/>
    <p:sldId id="257" r:id="rId1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491"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6B4DB-8D6A-4AB2-9015-5E28EF988D2D}" type="datetimeFigureOut">
              <a:rPr lang="en-US" smtClean="0"/>
              <a:pPr/>
              <a:t>8/28/2017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D8C79-5CC2-484C-B770-EB2BB9688A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143125" y="685800"/>
            <a:ext cx="2571750" cy="34290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265A0-EA5E-4ACD-B8A7-66578871D82E}" type="slidenum">
              <a:rPr lang="en-US" smtClean="0"/>
              <a:pPr fontAlgn="base">
                <a:spcBef>
                  <a:spcPct val="0"/>
                </a:spcBef>
                <a:spcAft>
                  <a:spcPct val="0"/>
                </a:spcAft>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143125" y="685800"/>
            <a:ext cx="2571750" cy="34290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265A0-EA5E-4ACD-B8A7-66578871D82E}" type="slidenum">
              <a:rPr lang="en-US" smtClean="0"/>
              <a:pPr fontAlgn="base">
                <a:spcBef>
                  <a:spcPct val="0"/>
                </a:spcBef>
                <a:spcAft>
                  <a:spcPct val="0"/>
                </a:spcAft>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143125" y="685800"/>
            <a:ext cx="2571750" cy="34290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265A0-EA5E-4ACD-B8A7-66578871D82E}" type="slidenum">
              <a:rPr lang="en-US" smtClean="0"/>
              <a:pPr fontAlgn="base">
                <a:spcBef>
                  <a:spcPct val="0"/>
                </a:spcBef>
                <a:spcAft>
                  <a:spcPct val="0"/>
                </a:spcAft>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2824" y="6604000"/>
            <a:ext cx="6860824" cy="2549451"/>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D9FA547-B17A-451A-ABBF-FBCAE2E7969D}" type="datetimeFigureOut">
              <a:rPr lang="en-US" smtClean="0"/>
              <a:pPr/>
              <a:t>8/28/2017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2010342-EB34-48A2-AF37-4E5F5205E1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342900" y="1975106"/>
            <a:ext cx="6172200" cy="584809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9FA547-B17A-451A-ABBF-FBCAE2E7969D}"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10342-EB34-48A2-AF37-4E5F5205E1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3010" y="366187"/>
            <a:ext cx="1333103" cy="745701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42900" y="366188"/>
            <a:ext cx="4743450" cy="745701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9FA547-B17A-451A-ABBF-FBCAE2E7969D}"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10342-EB34-48A2-AF37-4E5F5205E1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9FA547-B17A-451A-ABBF-FBCAE2E7969D}"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10342-EB34-48A2-AF37-4E5F5205E1D2}"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D9FA547-B17A-451A-ABBF-FBCAE2E7969D}"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10342-EB34-48A2-AF37-4E5F5205E1D2}" type="slidenum">
              <a:rPr lang="en-US" smtClean="0"/>
              <a:pPr/>
              <a:t>‹#›</a:t>
            </a:fld>
            <a:endParaRPr lang="en-US"/>
          </a:p>
        </p:txBody>
      </p:sp>
      <p:sp>
        <p:nvSpPr>
          <p:cNvPr id="7" name="Chevron 6"/>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D9FA547-B17A-451A-ABBF-FBCAE2E7969D}" type="datetimeFigureOut">
              <a:rPr lang="en-US" smtClean="0"/>
              <a:pPr/>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10342-EB34-48A2-AF37-4E5F5205E1D2}"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D9FA547-B17A-451A-ABBF-FBCAE2E7969D}" type="datetimeFigureOut">
              <a:rPr lang="en-US" smtClean="0"/>
              <a:pPr/>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10342-EB34-48A2-AF37-4E5F5205E1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9FA547-B17A-451A-ABBF-FBCAE2E7969D}" type="datetimeFigureOut">
              <a:rPr lang="en-US" smtClean="0"/>
              <a:pPr/>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10342-EB34-48A2-AF37-4E5F5205E1D2}"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FA547-B17A-451A-ABBF-FBCAE2E7969D}" type="datetimeFigureOut">
              <a:rPr lang="en-US" smtClean="0"/>
              <a:pPr/>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10342-EB34-48A2-AF37-4E5F5205E1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5045274" y="8543925"/>
            <a:ext cx="1440180" cy="487680"/>
          </a:xfrm>
        </p:spPr>
        <p:txBody>
          <a:bodyPr/>
          <a:lstStyle/>
          <a:p>
            <a:fld id="{0D9FA547-B17A-451A-ABBF-FBCAE2E7969D}" type="datetimeFigureOut">
              <a:rPr lang="en-US" smtClean="0"/>
              <a:pPr/>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10342-EB34-48A2-AF37-4E5F5205E1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D9FA547-B17A-451A-ABBF-FBCAE2E7969D}" type="datetimeFigureOut">
              <a:rPr lang="en-US" smtClean="0"/>
              <a:pPr/>
              <a:t>8/28/2017</a:t>
            </a:fld>
            <a:endParaRPr lang="en-US"/>
          </a:p>
        </p:txBody>
      </p:sp>
      <p:sp>
        <p:nvSpPr>
          <p:cNvPr id="6" name="Footer Placeholder 5"/>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2010342-EB34-48A2-AF37-4E5F5205E1D2}" type="slidenum">
              <a:rPr lang="en-US" smtClean="0"/>
              <a:pPr/>
              <a:t>‹#›</a:t>
            </a:fld>
            <a:endParaRPr lang="en-US"/>
          </a:p>
        </p:txBody>
      </p:sp>
      <p:sp>
        <p:nvSpPr>
          <p:cNvPr id="2" name="Title 1"/>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4532" y="7721671"/>
            <a:ext cx="2551736" cy="1441157"/>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4532" y="7721671"/>
            <a:ext cx="2551736" cy="144115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342900" y="1975105"/>
            <a:ext cx="6172200" cy="6034617"/>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0D9FA547-B17A-451A-ABBF-FBCAE2E7969D}" type="datetimeFigureOut">
              <a:rPr lang="en-US" smtClean="0"/>
              <a:pPr/>
              <a:t>8/28/2017</a:t>
            </a:fld>
            <a:endParaRPr lang="en-US"/>
          </a:p>
        </p:txBody>
      </p:sp>
      <p:sp>
        <p:nvSpPr>
          <p:cNvPr id="22" name="Footer Placeholder 21"/>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22010342-EB34-48A2-AF37-4E5F5205E1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witter.com/dengorillarun"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facebook.com/DenverGorillaRun"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denvergorillarun.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crowdrise.com/GorillaRunDenver" TargetMode="External"/><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hyperlink" Target="mailto:saveagorilla@yahoo.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denvergorillarun.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aveagorilla.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denvergorillarun.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Eyes.jpg"/>
          <p:cNvPicPr>
            <a:picLocks noChangeAspect="1"/>
          </p:cNvPicPr>
          <p:nvPr/>
        </p:nvPicPr>
        <p:blipFill>
          <a:blip r:embed="rId2" cstate="print"/>
          <a:srcRect l="3759" r="6035"/>
          <a:stretch>
            <a:fillRect/>
          </a:stretch>
        </p:blipFill>
        <p:spPr>
          <a:xfrm>
            <a:off x="253599" y="1828801"/>
            <a:ext cx="6299603" cy="4743523"/>
          </a:xfrm>
          <a:prstGeom prst="rect">
            <a:avLst/>
          </a:prstGeom>
          <a:ln>
            <a:noFill/>
          </a:ln>
          <a:effectLst>
            <a:softEdge rad="112500"/>
          </a:effectLst>
        </p:spPr>
      </p:pic>
      <p:sp>
        <p:nvSpPr>
          <p:cNvPr id="6" name="TextBox 5"/>
          <p:cNvSpPr txBox="1"/>
          <p:nvPr/>
        </p:nvSpPr>
        <p:spPr>
          <a:xfrm>
            <a:off x="76200" y="152400"/>
            <a:ext cx="6858000" cy="1261884"/>
          </a:xfrm>
          <a:prstGeom prst="rect">
            <a:avLst/>
          </a:prstGeom>
          <a:noFill/>
        </p:spPr>
        <p:txBody>
          <a:bodyPr wrap="square" rtlCol="0">
            <a:spAutoFit/>
          </a:bodyPr>
          <a:lstStyle/>
          <a:p>
            <a:pPr algn="ctr"/>
            <a:r>
              <a:rPr lang="en-US" sz="3800" dirty="0">
                <a:latin typeface="Rockwell Condensed" pitchFamily="18" charset="0"/>
              </a:rPr>
              <a:t>2017 </a:t>
            </a:r>
          </a:p>
          <a:p>
            <a:pPr algn="ctr"/>
            <a:r>
              <a:rPr lang="en-US" sz="3800" dirty="0">
                <a:latin typeface="Rockwell Condensed" pitchFamily="18" charset="0"/>
              </a:rPr>
              <a:t>Fundraising Toolkit</a:t>
            </a:r>
          </a:p>
        </p:txBody>
      </p:sp>
      <p:sp>
        <p:nvSpPr>
          <p:cNvPr id="7" name="TextBox 6"/>
          <p:cNvSpPr txBox="1"/>
          <p:nvPr/>
        </p:nvSpPr>
        <p:spPr>
          <a:xfrm>
            <a:off x="2743200" y="6651248"/>
            <a:ext cx="4038600" cy="892552"/>
          </a:xfrm>
          <a:prstGeom prst="rect">
            <a:avLst/>
          </a:prstGeom>
          <a:noFill/>
        </p:spPr>
        <p:txBody>
          <a:bodyPr wrap="square" rtlCol="0">
            <a:spAutoFit/>
          </a:bodyPr>
          <a:lstStyle/>
          <a:p>
            <a:r>
              <a:rPr lang="en-US" sz="1300" dirty="0">
                <a:latin typeface="Lucida Calligraphy" pitchFamily="66" charset="0"/>
              </a:rPr>
              <a:t>“When you realize the value of all life, you dwell less on what is past and concentrate more on the preservation of the future” </a:t>
            </a:r>
          </a:p>
          <a:p>
            <a:r>
              <a:rPr lang="en-US" sz="1300" dirty="0">
                <a:latin typeface="Lucida Calligraphy" pitchFamily="66" charset="0"/>
              </a:rPr>
              <a:t> </a:t>
            </a:r>
            <a:r>
              <a:rPr lang="en-US" sz="1300" dirty="0">
                <a:latin typeface="Arial" pitchFamily="34" charset="0"/>
                <a:cs typeface="Arial" pitchFamily="34" charset="0"/>
              </a:rPr>
              <a:t>-Dian </a:t>
            </a:r>
            <a:r>
              <a:rPr lang="en-US" sz="1300" dirty="0" err="1">
                <a:latin typeface="Arial" pitchFamily="34" charset="0"/>
                <a:cs typeface="Arial" pitchFamily="34" charset="0"/>
              </a:rPr>
              <a:t>Fossey’s</a:t>
            </a:r>
            <a:r>
              <a:rPr lang="en-US" sz="1300" dirty="0">
                <a:latin typeface="Arial" pitchFamily="34" charset="0"/>
                <a:cs typeface="Arial" pitchFamily="34" charset="0"/>
              </a:rPr>
              <a:t> final journal entry</a:t>
            </a:r>
          </a:p>
        </p:txBody>
      </p:sp>
      <p:pic>
        <p:nvPicPr>
          <p:cNvPr id="8" name="Picture 7" descr="MGCF_LOGO.jpg"/>
          <p:cNvPicPr>
            <a:picLocks noChangeAspect="1"/>
          </p:cNvPicPr>
          <p:nvPr/>
        </p:nvPicPr>
        <p:blipFill>
          <a:blip r:embed="rId3" cstate="print"/>
          <a:stretch>
            <a:fillRect/>
          </a:stretch>
        </p:blipFill>
        <p:spPr>
          <a:xfrm>
            <a:off x="5748240" y="228600"/>
            <a:ext cx="804960" cy="1120943"/>
          </a:xfrm>
          <a:prstGeom prst="rect">
            <a:avLst/>
          </a:prstGeom>
        </p:spPr>
      </p:pic>
      <p:pic>
        <p:nvPicPr>
          <p:cNvPr id="3" name="Picture 2">
            <a:extLst>
              <a:ext uri="{FF2B5EF4-FFF2-40B4-BE49-F238E27FC236}">
                <a16:creationId xmlns:a16="http://schemas.microsoft.com/office/drawing/2014/main" id="{901A0A8D-1797-4788-A74D-5D90374BB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99" y="228600"/>
            <a:ext cx="894069" cy="10470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Social Media</a:t>
            </a:r>
          </a:p>
        </p:txBody>
      </p:sp>
      <p:sp>
        <p:nvSpPr>
          <p:cNvPr id="6" name="Subtitle 5"/>
          <p:cNvSpPr>
            <a:spLocks noGrp="1"/>
          </p:cNvSpPr>
          <p:nvPr>
            <p:ph type="subTitle" idx="1"/>
          </p:nvPr>
        </p:nvSpPr>
        <p:spPr>
          <a:xfrm>
            <a:off x="381000" y="990600"/>
            <a:ext cx="6172200" cy="4800600"/>
          </a:xfrm>
        </p:spPr>
        <p:style>
          <a:lnRef idx="1">
            <a:schemeClr val="accent3"/>
          </a:lnRef>
          <a:fillRef idx="2">
            <a:schemeClr val="accent3"/>
          </a:fillRef>
          <a:effectRef idx="1">
            <a:schemeClr val="accent3"/>
          </a:effectRef>
          <a:fontRef idx="minor">
            <a:schemeClr val="dk1"/>
          </a:fontRef>
        </p:style>
        <p:txBody>
          <a:bodyPr>
            <a:noAutofit/>
          </a:bodyPr>
          <a:lstStyle/>
          <a:p>
            <a:pPr marL="114300" indent="-114300" algn="l">
              <a:buFont typeface="Arial" pitchFamily="34" charset="0"/>
              <a:buChar char="•"/>
            </a:pPr>
            <a:r>
              <a:rPr lang="en-US" sz="1300" dirty="0">
                <a:latin typeface="Calibri (Body)"/>
              </a:rPr>
              <a:t>Like Denver Gorilla Run on </a:t>
            </a:r>
            <a:r>
              <a:rPr lang="en-US" sz="1300" dirty="0" err="1">
                <a:latin typeface="Calibri (Body)"/>
              </a:rPr>
              <a:t>Facebook</a:t>
            </a:r>
            <a:r>
              <a:rPr lang="en-US" sz="1300" dirty="0">
                <a:latin typeface="Calibri (Body)"/>
              </a:rPr>
              <a:t> so you can share our posts with your family and friends: facebook.com/</a:t>
            </a:r>
            <a:r>
              <a:rPr lang="en-US" sz="1300" dirty="0" err="1">
                <a:latin typeface="Calibri (Body)"/>
              </a:rPr>
              <a:t>DenverGorillaRun</a:t>
            </a:r>
            <a:r>
              <a:rPr lang="en-US" sz="1300" dirty="0">
                <a:latin typeface="Calibri (Body)"/>
              </a:rPr>
              <a:t>.</a:t>
            </a:r>
          </a:p>
          <a:p>
            <a:pPr marL="114300" indent="-114300" algn="l">
              <a:buFont typeface="Arial" pitchFamily="34" charset="0"/>
              <a:buChar char="•"/>
            </a:pPr>
            <a:r>
              <a:rPr lang="en-US" sz="1300" dirty="0">
                <a:latin typeface="Calibri (Body)"/>
              </a:rPr>
              <a:t>Follow Denver Gorilla Run on Twitter: twitter.com/</a:t>
            </a:r>
            <a:r>
              <a:rPr lang="en-US" sz="1300" dirty="0" err="1">
                <a:latin typeface="Calibri (Body)"/>
              </a:rPr>
              <a:t>dengorillarun</a:t>
            </a:r>
            <a:endParaRPr lang="en-US" sz="1300" dirty="0">
              <a:latin typeface="Calibri (Body)"/>
            </a:endParaRPr>
          </a:p>
          <a:p>
            <a:pPr marL="114300" indent="-114300" algn="l">
              <a:buFont typeface="Arial" pitchFamily="34" charset="0"/>
              <a:buChar char="•"/>
            </a:pPr>
            <a:r>
              <a:rPr lang="en-US" sz="1300" dirty="0">
                <a:latin typeface="Calibri (Body)"/>
              </a:rPr>
              <a:t>Follow Denver Gorilla Run on </a:t>
            </a:r>
            <a:r>
              <a:rPr lang="en-US" sz="1300" dirty="0" err="1">
                <a:latin typeface="Calibri (Body)"/>
              </a:rPr>
              <a:t>Instagram</a:t>
            </a:r>
            <a:r>
              <a:rPr lang="en-US" sz="1300" dirty="0">
                <a:latin typeface="Calibri (Body)"/>
              </a:rPr>
              <a:t>: instagram.com/</a:t>
            </a:r>
            <a:r>
              <a:rPr lang="en-US" sz="1300" dirty="0" err="1">
                <a:latin typeface="Calibri (Body)"/>
              </a:rPr>
              <a:t>denvergorillarun</a:t>
            </a:r>
            <a:endParaRPr lang="en-US" sz="1300" dirty="0">
              <a:latin typeface="Calibri (Body)"/>
            </a:endParaRPr>
          </a:p>
          <a:p>
            <a:pPr marL="114300" indent="-114300" algn="l">
              <a:buFont typeface="Arial" pitchFamily="34" charset="0"/>
              <a:buChar char="•"/>
            </a:pPr>
            <a:r>
              <a:rPr lang="en-US" sz="1300" dirty="0">
                <a:latin typeface="Calibri (Body)"/>
              </a:rPr>
              <a:t>Follow Mountain Gorilla Conservation Fund on </a:t>
            </a:r>
            <a:r>
              <a:rPr lang="en-US" sz="1300" dirty="0" err="1">
                <a:latin typeface="Calibri (Body)"/>
              </a:rPr>
              <a:t>Pinterest</a:t>
            </a:r>
            <a:r>
              <a:rPr lang="en-US" sz="1300" dirty="0">
                <a:latin typeface="Calibri (Body)"/>
              </a:rPr>
              <a:t>: pinterest.com/</a:t>
            </a:r>
            <a:r>
              <a:rPr lang="en-US" sz="1300" dirty="0" err="1">
                <a:latin typeface="Calibri (Body)"/>
              </a:rPr>
              <a:t>saveagorilla</a:t>
            </a:r>
            <a:r>
              <a:rPr lang="en-US" sz="1300" dirty="0">
                <a:latin typeface="Calibri (Body)"/>
              </a:rPr>
              <a:t>/</a:t>
            </a:r>
          </a:p>
          <a:p>
            <a:pPr marL="114300" indent="-114300" algn="l">
              <a:buFont typeface="Arial" pitchFamily="34" charset="0"/>
              <a:buChar char="•"/>
            </a:pPr>
            <a:r>
              <a:rPr lang="en-US" sz="1300" dirty="0">
                <a:latin typeface="Calibri (Body)"/>
              </a:rPr>
              <a:t>Keep a regular presence on social media. Post often about the Gorilla Run, mentioning why you are doing the event, sharing photos &amp; updates, gorilla facts, etc. No need to ask for donations each post, but keep the Gorilla Run fresh in people’s minds so that followers remember to contribute or participate with you. </a:t>
            </a:r>
          </a:p>
          <a:p>
            <a:pPr marL="114300" indent="-114300" algn="l">
              <a:buFont typeface="Arial" pitchFamily="34" charset="0"/>
              <a:buChar char="•"/>
            </a:pPr>
            <a:r>
              <a:rPr lang="en-US" sz="1300" dirty="0">
                <a:latin typeface="Calibri (Body)"/>
              </a:rPr>
              <a:t>Pictures are a great way to capture attention on social media! Post </a:t>
            </a:r>
            <a:r>
              <a:rPr lang="en-US" sz="1300" dirty="0" err="1">
                <a:latin typeface="Calibri (Body)"/>
              </a:rPr>
              <a:t>pics</a:t>
            </a:r>
            <a:r>
              <a:rPr lang="en-US" sz="1300" dirty="0">
                <a:latin typeface="Calibri (Body)"/>
              </a:rPr>
              <a:t> in your gorilla costume for a great response!</a:t>
            </a:r>
          </a:p>
          <a:p>
            <a:pPr marL="114300" indent="-114300" algn="l">
              <a:buFont typeface="Arial" pitchFamily="34" charset="0"/>
              <a:buChar char="•"/>
            </a:pPr>
            <a:r>
              <a:rPr lang="en-US" sz="1300" dirty="0">
                <a:latin typeface="Calibri (Body)"/>
              </a:rPr>
              <a:t>An effective ways to get others to support you is to make the first contribution yourself! People are more likely to give if there's already some money donated to your fundraising campaign.</a:t>
            </a:r>
          </a:p>
          <a:p>
            <a:pPr marL="114300" indent="-114300" algn="l">
              <a:buFont typeface="Arial" pitchFamily="34" charset="0"/>
              <a:buChar char="•"/>
            </a:pPr>
            <a:r>
              <a:rPr lang="en-US" sz="1300" dirty="0">
                <a:latin typeface="Calibri (Body)"/>
              </a:rPr>
              <a:t>Make sure to always include @</a:t>
            </a:r>
            <a:r>
              <a:rPr lang="en-US" sz="1300" dirty="0" err="1">
                <a:latin typeface="Calibri (Body)"/>
              </a:rPr>
              <a:t>DenverGorillaRun</a:t>
            </a:r>
            <a:r>
              <a:rPr lang="en-US" sz="1300" dirty="0">
                <a:latin typeface="Calibri (Body)"/>
              </a:rPr>
              <a:t> in posts about the event.</a:t>
            </a:r>
          </a:p>
          <a:p>
            <a:pPr marL="114300" indent="-114300" algn="l">
              <a:buFont typeface="Arial" pitchFamily="34" charset="0"/>
              <a:buChar char="•"/>
            </a:pPr>
            <a:r>
              <a:rPr lang="en-US" sz="1300" dirty="0">
                <a:latin typeface="Calibri (Body)"/>
              </a:rPr>
              <a:t>Share your personal fundraising page.</a:t>
            </a:r>
          </a:p>
          <a:p>
            <a:pPr marL="114300" indent="-114300" algn="l">
              <a:buFont typeface="Arial" pitchFamily="34" charset="0"/>
              <a:buChar char="•"/>
            </a:pPr>
            <a:r>
              <a:rPr lang="en-US" sz="1300" dirty="0">
                <a:latin typeface="Calibri (Body)"/>
              </a:rPr>
              <a:t>On Twitter &amp; </a:t>
            </a:r>
            <a:r>
              <a:rPr lang="en-US" sz="1300" dirty="0" err="1">
                <a:latin typeface="Calibri (Body)"/>
              </a:rPr>
              <a:t>Facebook</a:t>
            </a:r>
            <a:r>
              <a:rPr lang="en-US" sz="1300" dirty="0">
                <a:latin typeface="Calibri (Body)"/>
              </a:rPr>
              <a:t>, use the </a:t>
            </a:r>
            <a:r>
              <a:rPr lang="en-US" sz="1300" dirty="0" err="1">
                <a:latin typeface="Calibri (Body)"/>
              </a:rPr>
              <a:t>hashtags</a:t>
            </a:r>
            <a:r>
              <a:rPr lang="en-US" sz="1300" dirty="0">
                <a:latin typeface="Calibri (Body)"/>
              </a:rPr>
              <a:t> #</a:t>
            </a:r>
            <a:r>
              <a:rPr lang="en-US" sz="1300" dirty="0" err="1">
                <a:latin typeface="Calibri (Body)"/>
              </a:rPr>
              <a:t>DenverGorillaRun</a:t>
            </a:r>
            <a:r>
              <a:rPr lang="en-US" sz="1300" dirty="0">
                <a:latin typeface="Calibri (Body)"/>
              </a:rPr>
              <a:t> &amp; #</a:t>
            </a:r>
            <a:r>
              <a:rPr lang="en-US" sz="1300" dirty="0" err="1">
                <a:latin typeface="Calibri (Body)"/>
              </a:rPr>
              <a:t>RunLikeAGorilla</a:t>
            </a:r>
            <a:endParaRPr lang="en-US" sz="1300" dirty="0">
              <a:latin typeface="Calibri (Body)"/>
            </a:endParaRPr>
          </a:p>
          <a:p>
            <a:pPr marL="114300" indent="-114300" algn="l">
              <a:buFont typeface="Arial" pitchFamily="34" charset="0"/>
              <a:buChar char="•"/>
            </a:pPr>
            <a:r>
              <a:rPr lang="en-US" sz="1300" dirty="0">
                <a:latin typeface="Calibri (Body)"/>
              </a:rPr>
              <a:t>Share a video of yourself in your gorilla suit!</a:t>
            </a:r>
          </a:p>
        </p:txBody>
      </p:sp>
      <p:pic>
        <p:nvPicPr>
          <p:cNvPr id="1026" name="Picture 2" descr="https://g.twimg.com/Twitter_logo_blue.png">
            <a:hlinkClick r:id="rId2"/>
          </p:cNvPr>
          <p:cNvPicPr>
            <a:picLocks noChangeAspect="1" noChangeArrowheads="1"/>
          </p:cNvPicPr>
          <p:nvPr/>
        </p:nvPicPr>
        <p:blipFill>
          <a:blip r:embed="rId3" cstate="print"/>
          <a:srcRect/>
          <a:stretch>
            <a:fillRect/>
          </a:stretch>
        </p:blipFill>
        <p:spPr bwMode="auto">
          <a:xfrm>
            <a:off x="914400" y="8429741"/>
            <a:ext cx="597173" cy="485659"/>
          </a:xfrm>
          <a:prstGeom prst="rect">
            <a:avLst/>
          </a:prstGeom>
          <a:noFill/>
        </p:spPr>
      </p:pic>
      <p:pic>
        <p:nvPicPr>
          <p:cNvPr id="9" name="Picture 8" descr="FB-f-Logo__blue_100.png">
            <a:hlinkClick r:id="rId4"/>
          </p:cNvPr>
          <p:cNvPicPr>
            <a:picLocks noChangeAspect="1"/>
          </p:cNvPicPr>
          <p:nvPr/>
        </p:nvPicPr>
        <p:blipFill>
          <a:blip r:embed="rId5" cstate="print"/>
          <a:stretch>
            <a:fillRect/>
          </a:stretch>
        </p:blipFill>
        <p:spPr>
          <a:xfrm>
            <a:off x="228600" y="8382000"/>
            <a:ext cx="533400" cy="53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98029"/>
            <a:ext cx="6400800" cy="4893647"/>
          </a:xfrm>
          <a:prstGeom prst="rect">
            <a:avLst/>
          </a:prstGeom>
          <a:noFill/>
        </p:spPr>
        <p:txBody>
          <a:bodyPr wrap="square" rtlCol="0">
            <a:spAutoFit/>
          </a:bodyPr>
          <a:lstStyle/>
          <a:p>
            <a:pPr marL="114300" indent="-114300"/>
            <a:r>
              <a:rPr lang="en-US" sz="1300" b="1" dirty="0">
                <a:latin typeface="Calibri (Body)"/>
              </a:rPr>
              <a:t>Suggested </a:t>
            </a:r>
            <a:r>
              <a:rPr lang="en-US" sz="1300" b="1" dirty="0" err="1">
                <a:latin typeface="Calibri (Body)"/>
              </a:rPr>
              <a:t>Facebook</a:t>
            </a:r>
            <a:r>
              <a:rPr lang="en-US" sz="1300" b="1" dirty="0">
                <a:latin typeface="Calibri (Body)"/>
              </a:rPr>
              <a:t> posts</a:t>
            </a:r>
            <a:r>
              <a:rPr lang="en-US" sz="1300" dirty="0">
                <a:latin typeface="Calibri (Body)"/>
              </a:rPr>
              <a:t>:</a:t>
            </a:r>
          </a:p>
          <a:p>
            <a:pPr marL="114300" indent="-114300"/>
            <a:endParaRPr lang="en-US" sz="1300" dirty="0">
              <a:latin typeface="Calibri (Body)"/>
            </a:endParaRPr>
          </a:p>
          <a:p>
            <a:pPr marL="114300" indent="-114300">
              <a:buFont typeface="Arial" pitchFamily="34" charset="0"/>
              <a:buChar char="•"/>
            </a:pPr>
            <a:r>
              <a:rPr lang="en-US" sz="1300" dirty="0">
                <a:latin typeface="Calibri (Body)"/>
              </a:rPr>
              <a:t>Learn more about why I’m running in a gorilla suit for @Mountain Gorilla Conservation Fund www.facebook.com/MountainGorillaConservationFund</a:t>
            </a:r>
          </a:p>
          <a:p>
            <a:pPr marL="114300" indent="-114300">
              <a:buFont typeface="Arial" pitchFamily="34" charset="0"/>
              <a:buChar char="•"/>
            </a:pPr>
            <a:endParaRPr lang="en-US" sz="1300" dirty="0">
              <a:latin typeface="Calibri (Body)"/>
            </a:endParaRPr>
          </a:p>
          <a:p>
            <a:pPr marL="114300" indent="-114300">
              <a:buFont typeface="Arial" pitchFamily="34" charset="0"/>
              <a:buChar char="•"/>
            </a:pPr>
            <a:r>
              <a:rPr lang="en-US" sz="1300" dirty="0">
                <a:latin typeface="Calibri (Body)"/>
              </a:rPr>
              <a:t>Why @</a:t>
            </a:r>
            <a:r>
              <a:rPr lang="en-US" sz="1300" dirty="0" err="1">
                <a:latin typeface="Calibri (Body)"/>
              </a:rPr>
              <a:t>DenverGorillaRun</a:t>
            </a:r>
            <a:r>
              <a:rPr lang="en-US" sz="1300" dirty="0">
                <a:latin typeface="Calibri (Body)"/>
              </a:rPr>
              <a:t>? To save the remaining 880 mountain gorillas left in the world! #</a:t>
            </a:r>
            <a:r>
              <a:rPr lang="en-US" sz="1300" dirty="0" err="1">
                <a:latin typeface="Calibri (Body)"/>
              </a:rPr>
              <a:t>RunLikeAGorilla</a:t>
            </a:r>
            <a:r>
              <a:rPr lang="en-US" sz="1300" dirty="0">
                <a:latin typeface="Calibri (Body)"/>
              </a:rPr>
              <a:t>  </a:t>
            </a:r>
            <a:r>
              <a:rPr lang="en-US" sz="1300" dirty="0">
                <a:latin typeface="Calibri (Body)"/>
                <a:hlinkClick r:id="rId2"/>
              </a:rPr>
              <a:t>http://www.denvergorillarun.com/</a:t>
            </a: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r>
              <a:rPr lang="en-US" sz="1300" dirty="0">
                <a:latin typeface="Calibri (Body)"/>
              </a:rPr>
              <a:t>I’m dressing like a gorilla to save a gorilla! @</a:t>
            </a:r>
            <a:r>
              <a:rPr lang="en-US" sz="1300" dirty="0" err="1">
                <a:latin typeface="Calibri (Body)"/>
              </a:rPr>
              <a:t>DenverGorillaRun</a:t>
            </a:r>
            <a:r>
              <a:rPr lang="en-US" sz="1300" dirty="0">
                <a:latin typeface="Calibri (Body)"/>
              </a:rPr>
              <a:t> October 22</a:t>
            </a:r>
            <a:r>
              <a:rPr lang="en-US" sz="1300" baseline="30000" dirty="0">
                <a:latin typeface="Calibri (Body)"/>
              </a:rPr>
              <a:t>nd</a:t>
            </a:r>
            <a:r>
              <a:rPr lang="en-US" sz="1300" dirty="0">
                <a:latin typeface="Calibri (Body)"/>
              </a:rPr>
              <a:t>. #</a:t>
            </a:r>
            <a:r>
              <a:rPr lang="en-US" sz="1300" dirty="0" err="1">
                <a:latin typeface="Calibri (Body)"/>
              </a:rPr>
              <a:t>RunLikeAGorilla</a:t>
            </a:r>
            <a:r>
              <a:rPr lang="en-US" sz="1300" dirty="0">
                <a:latin typeface="Calibri (Body)"/>
              </a:rPr>
              <a:t> #</a:t>
            </a:r>
            <a:r>
              <a:rPr lang="en-US" sz="1300" dirty="0" err="1">
                <a:latin typeface="Calibri (Body)"/>
              </a:rPr>
              <a:t>SaveAGorilla</a:t>
            </a:r>
            <a:r>
              <a:rPr lang="en-US" sz="1300" dirty="0">
                <a:latin typeface="Calibri (Body)"/>
              </a:rPr>
              <a:t> </a:t>
            </a:r>
            <a:r>
              <a:rPr lang="en-US" sz="1300" dirty="0">
                <a:latin typeface="Calibri (Body)"/>
                <a:hlinkClick r:id="rId2"/>
              </a:rPr>
              <a:t>http://www.denvergorillarun.com/</a:t>
            </a: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r>
              <a:rPr lang="en-US" sz="1300" dirty="0">
                <a:latin typeface="Calibri (Body)"/>
              </a:rPr>
              <a:t>Join me for fun at the @</a:t>
            </a:r>
            <a:r>
              <a:rPr lang="en-US" sz="1300" dirty="0" err="1">
                <a:latin typeface="Calibri (Body)"/>
              </a:rPr>
              <a:t>DenverGorillaRun</a:t>
            </a:r>
            <a:r>
              <a:rPr lang="en-US" sz="1300" dirty="0">
                <a:latin typeface="Calibri (Body)"/>
              </a:rPr>
              <a:t>!</a:t>
            </a:r>
          </a:p>
          <a:p>
            <a:endParaRPr lang="en-US" sz="1300" dirty="0">
              <a:latin typeface="Calibri (Body)"/>
            </a:endParaRPr>
          </a:p>
          <a:p>
            <a:pPr marL="114300" indent="-114300">
              <a:buFont typeface="Arial" pitchFamily="34" charset="0"/>
              <a:buChar char="•"/>
            </a:pPr>
            <a:r>
              <a:rPr lang="en-US" sz="1300" dirty="0">
                <a:latin typeface="Calibri (Body)"/>
              </a:rPr>
              <a:t>I’m doing the 2017 @</a:t>
            </a:r>
            <a:r>
              <a:rPr lang="en-US" sz="1300" dirty="0" err="1">
                <a:latin typeface="Calibri (Body)"/>
              </a:rPr>
              <a:t>DenverGorillaRun</a:t>
            </a:r>
            <a:r>
              <a:rPr lang="en-US" sz="1300" dirty="0">
                <a:latin typeface="Calibri (Body)"/>
              </a:rPr>
              <a:t> because…</a:t>
            </a:r>
          </a:p>
          <a:p>
            <a:pPr marL="114300" indent="-114300">
              <a:buFont typeface="Arial" pitchFamily="34" charset="0"/>
              <a:buChar char="•"/>
            </a:pPr>
            <a:endParaRPr lang="en-US" sz="1300" dirty="0">
              <a:latin typeface="Calibri (Body)"/>
            </a:endParaRPr>
          </a:p>
          <a:p>
            <a:pPr marL="114300" indent="-114300">
              <a:buFont typeface="Arial" pitchFamily="34" charset="0"/>
              <a:buChar char="•"/>
            </a:pPr>
            <a:r>
              <a:rPr lang="en-US" sz="1300" dirty="0">
                <a:latin typeface="Calibri (Body)"/>
              </a:rPr>
              <a:t>Can’t join me at the @</a:t>
            </a:r>
            <a:r>
              <a:rPr lang="en-US" sz="1300" dirty="0" err="1">
                <a:latin typeface="Calibri (Body)"/>
              </a:rPr>
              <a:t>DenverGorillaRun</a:t>
            </a:r>
            <a:r>
              <a:rPr lang="en-US" sz="1300" dirty="0">
                <a:latin typeface="Calibri (Body)"/>
              </a:rPr>
              <a:t> on October 21st but still want to be involved? Contribute to my fundraiser to help save a gorilla! [Insert personal fundraising page link] </a:t>
            </a: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marL="114300" indent="-114300">
              <a:buFont typeface="Arial" pitchFamily="34" charset="0"/>
              <a:buChar char="•"/>
            </a:pPr>
            <a:endParaRPr lang="en-US" sz="1300" dirty="0">
              <a:latin typeface="Calibri (Body)"/>
            </a:endParaRPr>
          </a:p>
          <a:p>
            <a:pPr>
              <a:buFont typeface="Arial" pitchFamily="34" charset="0"/>
              <a:buChar char="•"/>
            </a:pPr>
            <a:endParaRPr lang="en-US" sz="1300" dirty="0">
              <a:latin typeface="Calibri (Body)"/>
            </a:endParaRPr>
          </a:p>
        </p:txBody>
      </p:sp>
      <p:sp>
        <p:nvSpPr>
          <p:cNvPr id="4" name="Rectangle 3"/>
          <p:cNvSpPr/>
          <p:nvPr/>
        </p:nvSpPr>
        <p:spPr>
          <a:xfrm>
            <a:off x="2895600" y="6858000"/>
            <a:ext cx="3657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t>
            </a:r>
            <a:r>
              <a:rPr lang="en-US" sz="2000" dirty="0" err="1"/>
              <a:t>DenverGorillaRun</a:t>
            </a:r>
            <a:endParaRPr lang="en-US" sz="2000" dirty="0"/>
          </a:p>
          <a:p>
            <a:pPr algn="ctr"/>
            <a:r>
              <a:rPr lang="en-US" sz="2000" dirty="0"/>
              <a:t>#</a:t>
            </a:r>
            <a:r>
              <a:rPr lang="en-US" sz="2000" dirty="0" err="1"/>
              <a:t>RunLikeAGorilla</a:t>
            </a:r>
            <a:endParaRPr lang="en-US" sz="2000" dirty="0"/>
          </a:p>
          <a:p>
            <a:pPr algn="ctr"/>
            <a:r>
              <a:rPr lang="en-US" sz="2000" dirty="0"/>
              <a:t>#</a:t>
            </a:r>
            <a:r>
              <a:rPr lang="en-US" sz="2000" dirty="0" err="1"/>
              <a:t>SaveAGorilla</a:t>
            </a:r>
            <a:endParaRPr lang="en-US" sz="2000" dirty="0"/>
          </a:p>
        </p:txBody>
      </p:sp>
      <p:sp>
        <p:nvSpPr>
          <p:cNvPr id="5" name="TextBox 4"/>
          <p:cNvSpPr txBox="1"/>
          <p:nvPr/>
        </p:nvSpPr>
        <p:spPr>
          <a:xfrm>
            <a:off x="762000" y="152400"/>
            <a:ext cx="53340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Social Media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866046"/>
            <a:ext cx="6096000" cy="4893647"/>
          </a:xfrm>
          <a:prstGeom prst="rect">
            <a:avLst/>
          </a:prstGeom>
          <a:noFill/>
          <a:ln w="9525">
            <a:noFill/>
            <a:miter lim="800000"/>
            <a:headEnd/>
            <a:tailEnd/>
          </a:ln>
        </p:spPr>
        <p:txBody>
          <a:bodyPr>
            <a:spAutoFit/>
          </a:bodyPr>
          <a:lstStyle/>
          <a:p>
            <a:r>
              <a:rPr lang="en-US" sz="1300" dirty="0">
                <a:latin typeface="Calibri (Body)"/>
                <a:cs typeface="Times New Roman" pitchFamily="18" charset="0"/>
              </a:rPr>
              <a:t>Dear Gorilla Runner,</a:t>
            </a:r>
          </a:p>
          <a:p>
            <a:endParaRPr lang="en-US" sz="1300" dirty="0">
              <a:latin typeface="Calibri (Body)"/>
              <a:cs typeface="Times New Roman" pitchFamily="18" charset="0"/>
            </a:endParaRPr>
          </a:p>
          <a:p>
            <a:r>
              <a:rPr lang="en-US" sz="1300" dirty="0">
                <a:latin typeface="Calibri (Body)"/>
                <a:cs typeface="Times New Roman" pitchFamily="18" charset="0"/>
              </a:rPr>
              <a:t>Thank you so much for participating in the 14</a:t>
            </a:r>
            <a:r>
              <a:rPr lang="en-US" sz="1300" baseline="30000" dirty="0">
                <a:latin typeface="Calibri (Body)"/>
                <a:cs typeface="Times New Roman" pitchFamily="18" charset="0"/>
              </a:rPr>
              <a:t>th</a:t>
            </a:r>
            <a:r>
              <a:rPr lang="en-US" sz="1300" dirty="0">
                <a:latin typeface="Calibri (Body)"/>
                <a:cs typeface="Times New Roman" pitchFamily="18" charset="0"/>
              </a:rPr>
              <a:t> Annual Denver Gorilla Run!  This fundraising event benefits the Mountain Gorilla Conservation Fund (MGCF), </a:t>
            </a:r>
            <a:r>
              <a:rPr lang="en-US" sz="1300" dirty="0">
                <a:latin typeface="Calibri (Body)"/>
              </a:rPr>
              <a:t>dedicated to the conservation and protection of the critically endangered Mountain Gorillas in Africa, their habitat, and working with the people around the National Parks. We have been doing this ever since Dian </a:t>
            </a:r>
            <a:r>
              <a:rPr lang="en-US" sz="1300" dirty="0" err="1">
                <a:latin typeface="Calibri (Body)"/>
              </a:rPr>
              <a:t>Fossey</a:t>
            </a:r>
            <a:r>
              <a:rPr lang="en-US" sz="1300" dirty="0">
                <a:latin typeface="Calibri (Body)"/>
              </a:rPr>
              <a:t> asked for help back in 1983.</a:t>
            </a:r>
            <a:br>
              <a:rPr lang="en-US" sz="1300" dirty="0">
                <a:latin typeface="Calibri (Body)"/>
              </a:rPr>
            </a:br>
            <a:r>
              <a:rPr lang="en-US" sz="1300" dirty="0">
                <a:latin typeface="Calibri (Body)"/>
              </a:rPr>
              <a:t> </a:t>
            </a:r>
          </a:p>
          <a:p>
            <a:r>
              <a:rPr lang="en-US" sz="1300" b="1" dirty="0">
                <a:latin typeface="Calibri (Body)"/>
              </a:rPr>
              <a:t>It's Working</a:t>
            </a:r>
            <a:br>
              <a:rPr lang="en-US" sz="1300" dirty="0">
                <a:latin typeface="Calibri (Body)"/>
              </a:rPr>
            </a:br>
            <a:r>
              <a:rPr lang="en-US" sz="1300" dirty="0">
                <a:latin typeface="Calibri (Body)"/>
              </a:rPr>
              <a:t>When Ruth </a:t>
            </a:r>
            <a:r>
              <a:rPr lang="en-US" sz="1300" dirty="0" err="1">
                <a:latin typeface="Calibri (Body)"/>
              </a:rPr>
              <a:t>Keesling</a:t>
            </a:r>
            <a:r>
              <a:rPr lang="en-US" sz="1300" dirty="0">
                <a:latin typeface="Calibri (Body)"/>
              </a:rPr>
              <a:t> took over the work after Dr. Dian </a:t>
            </a:r>
            <a:r>
              <a:rPr lang="en-US" sz="1300" dirty="0" err="1">
                <a:latin typeface="Calibri (Body)"/>
              </a:rPr>
              <a:t>Fossey's</a:t>
            </a:r>
            <a:r>
              <a:rPr lang="en-US" sz="1300" dirty="0">
                <a:latin typeface="Calibri (Body)"/>
              </a:rPr>
              <a:t> murder, there were only 248 known mountain gorillas in the world. None of these animals are in captivity. Today, there are an estimated 880 alive. They are the only Great Ape primate that is posting a positive increase in their population numbers!</a:t>
            </a:r>
          </a:p>
          <a:p>
            <a:endParaRPr lang="en-US" sz="1300" dirty="0">
              <a:latin typeface="Calibri (Body)"/>
            </a:endParaRPr>
          </a:p>
          <a:p>
            <a:r>
              <a:rPr lang="en-US" sz="1300" dirty="0">
                <a:latin typeface="Calibri (Body)"/>
              </a:rPr>
              <a:t>We appreciate your help in raising the much needed funds to keep our project going and protect the gentle giants of the forest.</a:t>
            </a:r>
          </a:p>
          <a:p>
            <a:endParaRPr lang="en-US" sz="1300" dirty="0">
              <a:latin typeface="Calibri (Body)"/>
            </a:endParaRPr>
          </a:p>
          <a:p>
            <a:r>
              <a:rPr lang="en-US" sz="1300" dirty="0">
                <a:latin typeface="Calibri (Body)"/>
              </a:rPr>
              <a:t>Thank you for your support, </a:t>
            </a:r>
          </a:p>
          <a:p>
            <a:r>
              <a:rPr lang="en-US" sz="1300" dirty="0">
                <a:latin typeface="Calibri (Body)"/>
              </a:rPr>
              <a:t>Mountain Gorilla Conservation Fund</a:t>
            </a:r>
            <a:br>
              <a:rPr lang="en-US" sz="1300" dirty="0">
                <a:latin typeface="Calibri (Body)"/>
              </a:rPr>
            </a:br>
            <a:r>
              <a:rPr lang="en-US" sz="1300" dirty="0">
                <a:latin typeface="Calibri (Body)"/>
              </a:rPr>
              <a:t> </a:t>
            </a:r>
          </a:p>
          <a:p>
            <a:br>
              <a:rPr lang="en-US" sz="1300" dirty="0">
                <a:latin typeface="Calibri (Body)"/>
              </a:rPr>
            </a:br>
            <a:endParaRPr lang="en-US" sz="1300" dirty="0">
              <a:latin typeface="Calibri (Body)"/>
            </a:endParaRPr>
          </a:p>
          <a:p>
            <a:endParaRPr lang="en-US" sz="1300" dirty="0">
              <a:latin typeface="Calibri (Body)"/>
              <a:cs typeface="Times New Roman" pitchFamily="18" charset="0"/>
            </a:endParaRPr>
          </a:p>
          <a:p>
            <a:endParaRPr lang="en-US" sz="1300" dirty="0">
              <a:latin typeface="Calibri (Body)"/>
              <a:cs typeface="Times New Roman" pitchFamily="18" charset="0"/>
            </a:endParaRPr>
          </a:p>
        </p:txBody>
      </p:sp>
      <p:sp>
        <p:nvSpPr>
          <p:cNvPr id="4" name="TextBox 3"/>
          <p:cNvSpPr txBox="1"/>
          <p:nvPr/>
        </p:nvSpPr>
        <p:spPr>
          <a:xfrm>
            <a:off x="457200" y="152401"/>
            <a:ext cx="60198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a:latin typeface="Calibri (Body)"/>
              </a:rPr>
              <a:t>THANK YOU!!</a:t>
            </a:r>
          </a:p>
        </p:txBody>
      </p:sp>
      <p:sp>
        <p:nvSpPr>
          <p:cNvPr id="5" name="Rectangle 4"/>
          <p:cNvSpPr/>
          <p:nvPr/>
        </p:nvSpPr>
        <p:spPr>
          <a:xfrm>
            <a:off x="304800" y="5486400"/>
            <a:ext cx="2971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t>Contents</a:t>
            </a:r>
            <a:r>
              <a:rPr lang="en-US" sz="1400" dirty="0"/>
              <a:t>:</a:t>
            </a:r>
          </a:p>
          <a:p>
            <a:pPr marL="2628900" indent="-2628900"/>
            <a:r>
              <a:rPr lang="en-US" sz="1100" dirty="0"/>
              <a:t>Fundraising Instructions	3</a:t>
            </a:r>
          </a:p>
          <a:p>
            <a:pPr marL="2628900" indent="-2628900"/>
            <a:r>
              <a:rPr lang="en-US" sz="1100" dirty="0"/>
              <a:t>Pledge Letter to Send to Supporters	4</a:t>
            </a:r>
          </a:p>
          <a:p>
            <a:pPr marL="2628900" indent="-2628900"/>
            <a:r>
              <a:rPr lang="en-US" sz="1100" dirty="0"/>
              <a:t>Follow Up Letter	5</a:t>
            </a:r>
          </a:p>
          <a:p>
            <a:pPr marL="2628900" indent="-2628900"/>
            <a:r>
              <a:rPr lang="en-US" sz="1100" dirty="0"/>
              <a:t>Fundraiser checklist	6</a:t>
            </a:r>
          </a:p>
          <a:p>
            <a:pPr marL="2343150" indent="-2343150"/>
            <a:r>
              <a:rPr lang="en-US" sz="1100" dirty="0"/>
              <a:t>Why we do this	</a:t>
            </a:r>
            <a:r>
              <a:rPr lang="en-US" sz="600" dirty="0"/>
              <a:t> </a:t>
            </a:r>
            <a:r>
              <a:rPr lang="en-US" sz="1100" dirty="0"/>
              <a:t>7 &amp; 8</a:t>
            </a:r>
          </a:p>
          <a:p>
            <a:pPr marL="2628900" indent="-2628900"/>
            <a:r>
              <a:rPr lang="en-US" sz="1100" dirty="0"/>
              <a:t>Pledge Form	9</a:t>
            </a:r>
          </a:p>
          <a:p>
            <a:pPr marL="2571750" indent="-2571750"/>
            <a:r>
              <a:rPr lang="en-US" sz="1100" dirty="0"/>
              <a:t>Pledge Incentives	10</a:t>
            </a:r>
          </a:p>
          <a:p>
            <a:pPr marL="2228850" indent="-2228850"/>
            <a:r>
              <a:rPr lang="en-US" sz="1100" dirty="0"/>
              <a:t>Social Media	11 &amp; 12</a:t>
            </a:r>
            <a:endParaRPr lang="en-US" dirty="0"/>
          </a:p>
        </p:txBody>
      </p:sp>
      <p:pic>
        <p:nvPicPr>
          <p:cNvPr id="6" name="Picture 5" descr="Fundraising Gorilla2.jpg"/>
          <p:cNvPicPr>
            <a:picLocks noChangeAspect="1"/>
          </p:cNvPicPr>
          <p:nvPr/>
        </p:nvPicPr>
        <p:blipFill>
          <a:blip r:embed="rId3" cstate="print"/>
          <a:stretch>
            <a:fillRect/>
          </a:stretch>
        </p:blipFill>
        <p:spPr>
          <a:xfrm>
            <a:off x="3657600" y="4419600"/>
            <a:ext cx="2743200" cy="41261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Fundraising Instructions</a:t>
            </a:r>
          </a:p>
        </p:txBody>
      </p:sp>
      <p:sp>
        <p:nvSpPr>
          <p:cNvPr id="6" name="Subtitle 5"/>
          <p:cNvSpPr>
            <a:spLocks noGrp="1"/>
          </p:cNvSpPr>
          <p:nvPr>
            <p:ph type="subTitle" idx="1"/>
          </p:nvPr>
        </p:nvSpPr>
        <p:spPr>
          <a:xfrm>
            <a:off x="381000" y="990600"/>
            <a:ext cx="6172200" cy="4953000"/>
          </a:xfrm>
        </p:spPr>
        <p:style>
          <a:lnRef idx="1">
            <a:schemeClr val="accent3"/>
          </a:lnRef>
          <a:fillRef idx="2">
            <a:schemeClr val="accent3"/>
          </a:fillRef>
          <a:effectRef idx="1">
            <a:schemeClr val="accent3"/>
          </a:effectRef>
          <a:fontRef idx="minor">
            <a:schemeClr val="dk1"/>
          </a:fontRef>
        </p:style>
        <p:txBody>
          <a:bodyPr>
            <a:noAutofit/>
          </a:bodyPr>
          <a:lstStyle/>
          <a:p>
            <a:pPr algn="l" fontAlgn="auto">
              <a:spcBef>
                <a:spcPts val="0"/>
              </a:spcBef>
              <a:spcAft>
                <a:spcPts val="0"/>
              </a:spcAft>
              <a:defRPr/>
            </a:pPr>
            <a:r>
              <a:rPr lang="en-US" sz="1300" dirty="0">
                <a:solidFill>
                  <a:schemeClr val="tx1"/>
                </a:solidFill>
                <a:latin typeface="Calibri (Body)"/>
              </a:rPr>
              <a:t>Online donations:</a:t>
            </a:r>
          </a:p>
          <a:p>
            <a:pPr algn="l" fontAlgn="auto">
              <a:spcBef>
                <a:spcPts val="0"/>
              </a:spcBef>
              <a:spcAft>
                <a:spcPts val="0"/>
              </a:spcAft>
              <a:defRPr/>
            </a:pPr>
            <a:endParaRPr lang="en-US" sz="1300" dirty="0">
              <a:solidFill>
                <a:schemeClr val="tx1"/>
              </a:solidFill>
              <a:latin typeface="Calibri (Body)"/>
              <a:cs typeface="Calibri" pitchFamily="34" charset="0"/>
            </a:endParaRPr>
          </a:p>
          <a:p>
            <a:pPr marL="228600" indent="-228600" algn="l">
              <a:spcBef>
                <a:spcPts val="0"/>
              </a:spcBef>
              <a:buSzPct val="100000"/>
              <a:buFont typeface="+mj-lt"/>
              <a:buAutoNum type="arabicPeriod"/>
              <a:defRPr/>
            </a:pPr>
            <a:r>
              <a:rPr lang="en-US" sz="1300" dirty="0">
                <a:solidFill>
                  <a:schemeClr val="tx1"/>
                </a:solidFill>
                <a:latin typeface="Calibri (Body)"/>
                <a:cs typeface="Calibri" pitchFamily="34" charset="0"/>
              </a:rPr>
              <a:t>Visit </a:t>
            </a:r>
            <a:r>
              <a:rPr lang="en-US" sz="1300" dirty="0">
                <a:solidFill>
                  <a:schemeClr val="tx1"/>
                </a:solidFill>
                <a:latin typeface="Calibri (Body)"/>
                <a:cs typeface="Calibri" pitchFamily="34" charset="0"/>
                <a:hlinkClick r:id="rId2"/>
              </a:rPr>
              <a:t>https://www.crowdrise.com/GorillaRunDenver</a:t>
            </a:r>
            <a:r>
              <a:rPr lang="en-US" sz="1300" dirty="0">
                <a:solidFill>
                  <a:schemeClr val="tx1"/>
                </a:solidFill>
                <a:latin typeface="Calibri (Body)"/>
                <a:cs typeface="Calibri" pitchFamily="34" charset="0"/>
              </a:rPr>
              <a:t> to set up your online fundraising page.</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Click the “Set up your fundraiser” button. </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Enter your fundraiser name (your name as an individual fundraiser or the team’s name for a group fundraising page) and contact information.</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Personalize your fundraising page to include: </a:t>
            </a:r>
          </a:p>
          <a:p>
            <a:pPr marL="685800" lvl="1" indent="-228600" algn="l" fontAlgn="auto">
              <a:spcBef>
                <a:spcPts val="0"/>
              </a:spcBef>
              <a:spcAft>
                <a:spcPts val="0"/>
              </a:spcAft>
              <a:buFont typeface="Wingdings" pitchFamily="2" charset="2"/>
              <a:buChar char="§"/>
              <a:defRPr/>
            </a:pPr>
            <a:r>
              <a:rPr lang="en-US" sz="1300" dirty="0">
                <a:solidFill>
                  <a:schemeClr val="tx1"/>
                </a:solidFill>
                <a:latin typeface="Calibri (Body)"/>
                <a:cs typeface="Calibri" pitchFamily="34" charset="0"/>
              </a:rPr>
              <a:t>Your fundraising goal </a:t>
            </a:r>
          </a:p>
          <a:p>
            <a:pPr marL="685800" lvl="1" indent="-228600" algn="l" fontAlgn="auto">
              <a:spcBef>
                <a:spcPts val="0"/>
              </a:spcBef>
              <a:spcAft>
                <a:spcPts val="0"/>
              </a:spcAft>
              <a:buFont typeface="Wingdings" pitchFamily="2" charset="2"/>
              <a:buChar char="§"/>
              <a:defRPr/>
            </a:pPr>
            <a:r>
              <a:rPr lang="en-US" sz="1300" dirty="0">
                <a:solidFill>
                  <a:schemeClr val="tx1"/>
                </a:solidFill>
                <a:latin typeface="Calibri (Body)"/>
                <a:cs typeface="Calibri" pitchFamily="34" charset="0"/>
              </a:rPr>
              <a:t>Why you are participating in the Denver Gorilla Run</a:t>
            </a:r>
          </a:p>
          <a:p>
            <a:pPr marL="685800" lvl="1" indent="-228600" algn="l" fontAlgn="auto">
              <a:spcBef>
                <a:spcPts val="0"/>
              </a:spcBef>
              <a:spcAft>
                <a:spcPts val="0"/>
              </a:spcAft>
              <a:buFont typeface="Wingdings" pitchFamily="2" charset="2"/>
              <a:buChar char="§"/>
              <a:defRPr/>
            </a:pPr>
            <a:r>
              <a:rPr lang="en-US" sz="1300" dirty="0">
                <a:solidFill>
                  <a:schemeClr val="tx1"/>
                </a:solidFill>
                <a:latin typeface="Calibri (Body)"/>
                <a:cs typeface="Calibri" pitchFamily="34" charset="0"/>
              </a:rPr>
              <a:t>Include any personal connection to the mountain gorillas </a:t>
            </a:r>
          </a:p>
          <a:p>
            <a:pPr marL="685800" lvl="1" indent="-228600" algn="l" fontAlgn="auto">
              <a:spcBef>
                <a:spcPts val="0"/>
              </a:spcBef>
              <a:spcAft>
                <a:spcPts val="0"/>
              </a:spcAft>
              <a:buFont typeface="Wingdings" pitchFamily="2" charset="2"/>
              <a:buChar char="§"/>
              <a:defRPr/>
            </a:pPr>
            <a:r>
              <a:rPr lang="en-US" sz="1300" dirty="0">
                <a:solidFill>
                  <a:schemeClr val="tx1"/>
                </a:solidFill>
                <a:latin typeface="Calibri (Body)"/>
                <a:cs typeface="Calibri" pitchFamily="34" charset="0"/>
              </a:rPr>
              <a:t>Upload an image (gorilla picture, training in your gorilla suit, previous year pictures)</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Send your fundraising page link to all your friends and family!  For your convenience, we’ve provided a </a:t>
            </a:r>
            <a:r>
              <a:rPr lang="en-US" sz="1300" dirty="0">
                <a:solidFill>
                  <a:schemeClr val="tx1"/>
                </a:solidFill>
                <a:latin typeface="Calibri (Body)"/>
                <a:cs typeface="Calibri" pitchFamily="34" charset="0"/>
                <a:hlinkClick r:id="rId3" action="ppaction://hlinksldjump"/>
              </a:rPr>
              <a:t>pledge letter</a:t>
            </a:r>
            <a:r>
              <a:rPr lang="en-US" sz="1300" dirty="0">
                <a:solidFill>
                  <a:schemeClr val="tx1"/>
                </a:solidFill>
                <a:latin typeface="Calibri (Body)"/>
                <a:cs typeface="Calibri" pitchFamily="34" charset="0"/>
              </a:rPr>
              <a:t> template.</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On your fundraising page, use the social media icons to share with your networks and let them know about your fundraising efforts!</a:t>
            </a:r>
          </a:p>
          <a:p>
            <a:pPr marL="228600" indent="-228600" algn="l" fontAlgn="auto">
              <a:spcBef>
                <a:spcPts val="0"/>
              </a:spcBef>
              <a:spcAft>
                <a:spcPts val="0"/>
              </a:spcAft>
              <a:buSzPct val="100000"/>
              <a:buFont typeface="+mj-lt"/>
              <a:buAutoNum type="arabicPeriod"/>
              <a:defRPr/>
            </a:pPr>
            <a:r>
              <a:rPr lang="en-US" sz="1300" dirty="0">
                <a:solidFill>
                  <a:schemeClr val="tx1"/>
                </a:solidFill>
                <a:latin typeface="Calibri (Body)"/>
                <a:cs typeface="Calibri" pitchFamily="34" charset="0"/>
              </a:rPr>
              <a:t>For additional help and support, email </a:t>
            </a:r>
            <a:r>
              <a:rPr lang="en-US" sz="1300" dirty="0">
                <a:solidFill>
                  <a:schemeClr val="tx1"/>
                </a:solidFill>
                <a:latin typeface="Calibri (Body)"/>
                <a:cs typeface="Calibri" pitchFamily="34" charset="0"/>
                <a:hlinkClick r:id="rId4"/>
              </a:rPr>
              <a:t>saveagorilla@yahoo.com</a:t>
            </a:r>
            <a:r>
              <a:rPr lang="en-US" sz="1300" dirty="0">
                <a:solidFill>
                  <a:schemeClr val="tx1"/>
                </a:solidFill>
                <a:latin typeface="Calibri (Body)"/>
                <a:cs typeface="Calibri" pitchFamily="34" charset="0"/>
              </a:rPr>
              <a:t>.</a:t>
            </a:r>
          </a:p>
          <a:p>
            <a:pPr marL="228600" indent="-228600" algn="l" fontAlgn="auto">
              <a:spcBef>
                <a:spcPts val="0"/>
              </a:spcBef>
              <a:spcAft>
                <a:spcPts val="0"/>
              </a:spcAft>
              <a:buFont typeface="+mj-lt"/>
              <a:buAutoNum type="arabicPeriod"/>
              <a:defRPr/>
            </a:pPr>
            <a:endParaRPr lang="en-US" sz="1300" dirty="0">
              <a:solidFill>
                <a:schemeClr val="tx1"/>
              </a:solidFill>
              <a:latin typeface="Calibri (Body)"/>
              <a:cs typeface="Calibri" pitchFamily="34" charset="0"/>
            </a:endParaRPr>
          </a:p>
          <a:p>
            <a:pPr marL="228600" indent="-228600" algn="l" fontAlgn="auto">
              <a:spcBef>
                <a:spcPts val="0"/>
              </a:spcBef>
              <a:spcAft>
                <a:spcPts val="0"/>
              </a:spcAft>
              <a:defRPr/>
            </a:pPr>
            <a:endParaRPr lang="en-US" sz="700" dirty="0">
              <a:solidFill>
                <a:schemeClr val="tx1"/>
              </a:solidFill>
              <a:latin typeface="Calibri (Body)"/>
              <a:cs typeface="Calibri" pitchFamily="34" charset="0"/>
            </a:endParaRPr>
          </a:p>
          <a:p>
            <a:pPr algn="l" fontAlgn="auto">
              <a:spcBef>
                <a:spcPts val="0"/>
              </a:spcBef>
              <a:spcAft>
                <a:spcPts val="0"/>
              </a:spcAft>
              <a:defRPr/>
            </a:pPr>
            <a:r>
              <a:rPr lang="en-US" sz="1300" u="sng" dirty="0">
                <a:solidFill>
                  <a:schemeClr val="tx1"/>
                </a:solidFill>
                <a:latin typeface="Calibri (Body)"/>
                <a:cs typeface="Calibri" pitchFamily="34" charset="0"/>
              </a:rPr>
              <a:t>Offline donations</a:t>
            </a:r>
            <a:r>
              <a:rPr lang="en-US" sz="1300" dirty="0">
                <a:solidFill>
                  <a:schemeClr val="tx1"/>
                </a:solidFill>
                <a:latin typeface="Calibri (Body)"/>
                <a:cs typeface="Calibri" pitchFamily="34" charset="0"/>
              </a:rPr>
              <a:t>:</a:t>
            </a:r>
          </a:p>
          <a:p>
            <a:pPr algn="l" fontAlgn="auto">
              <a:spcBef>
                <a:spcPts val="0"/>
              </a:spcBef>
              <a:spcAft>
                <a:spcPts val="0"/>
              </a:spcAft>
              <a:defRPr/>
            </a:pPr>
            <a:r>
              <a:rPr lang="en-US" sz="1300" dirty="0">
                <a:solidFill>
                  <a:schemeClr val="tx1"/>
                </a:solidFill>
                <a:latin typeface="Calibri (Body)"/>
                <a:cs typeface="Calibri" pitchFamily="34" charset="0"/>
              </a:rPr>
              <a:t>You can also collect cash donations or checks made payable to MGCF. Record fundraising dollars on the </a:t>
            </a:r>
            <a:r>
              <a:rPr lang="en-US" sz="1300" dirty="0">
                <a:solidFill>
                  <a:schemeClr val="tx1"/>
                </a:solidFill>
                <a:latin typeface="Calibri (Body)"/>
                <a:cs typeface="Calibri" pitchFamily="34" charset="0"/>
                <a:hlinkClick r:id="rId5" action="ppaction://hlinksldjump"/>
              </a:rPr>
              <a:t>pledge form </a:t>
            </a:r>
            <a:r>
              <a:rPr lang="en-US" sz="1300" dirty="0">
                <a:solidFill>
                  <a:schemeClr val="tx1"/>
                </a:solidFill>
                <a:latin typeface="Calibri (Body)"/>
                <a:cs typeface="Calibri" pitchFamily="34" charset="0"/>
              </a:rPr>
              <a:t>and drop off at the donations table on event day.</a:t>
            </a: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fontAlgn="auto">
              <a:spcBef>
                <a:spcPts val="0"/>
              </a:spcBef>
              <a:spcAft>
                <a:spcPts val="0"/>
              </a:spcAft>
              <a:defRPr/>
            </a:pPr>
            <a:endParaRPr lang="en-US" sz="1300" dirty="0">
              <a:solidFill>
                <a:schemeClr val="tx1"/>
              </a:solidFill>
              <a:latin typeface="Calibri (Body)"/>
              <a:cs typeface="Calibri" pitchFamily="34" charset="0"/>
            </a:endParaRPr>
          </a:p>
          <a:p>
            <a:pPr algn="l">
              <a:defRPr/>
            </a:pPr>
            <a:endParaRPr lang="en-US" sz="1300" dirty="0">
              <a:solidFill>
                <a:schemeClr val="tx1"/>
              </a:solidFill>
              <a:latin typeface="Calibri (Body)"/>
              <a:cs typeface="Calibri" pitchFamily="34" charset="0"/>
            </a:endParaRPr>
          </a:p>
        </p:txBody>
      </p:sp>
      <p:sp>
        <p:nvSpPr>
          <p:cNvPr id="4" name="TextBox 3"/>
          <p:cNvSpPr txBox="1"/>
          <p:nvPr/>
        </p:nvSpPr>
        <p:spPr>
          <a:xfrm>
            <a:off x="76200" y="8575357"/>
            <a:ext cx="4953000" cy="492443"/>
          </a:xfrm>
          <a:prstGeom prst="rect">
            <a:avLst/>
          </a:prstGeom>
          <a:noFill/>
        </p:spPr>
        <p:txBody>
          <a:bodyPr wrap="square" rtlCol="0">
            <a:spAutoFit/>
          </a:bodyPr>
          <a:lstStyle/>
          <a:p>
            <a:r>
              <a:rPr lang="en-US" sz="1300" dirty="0">
                <a:solidFill>
                  <a:schemeClr val="bg1"/>
                </a:solidFill>
                <a:latin typeface="Calibri (Body)"/>
              </a:rPr>
              <a:t>Have questions? We’re happy to help!</a:t>
            </a:r>
          </a:p>
          <a:p>
            <a:r>
              <a:rPr lang="en-US" sz="1200" dirty="0">
                <a:solidFill>
                  <a:schemeClr val="bg1"/>
                </a:solidFill>
                <a:latin typeface="Calibri (Body)"/>
              </a:rPr>
              <a:t>Email: </a:t>
            </a:r>
            <a:r>
              <a:rPr lang="en-US" sz="1200" dirty="0">
                <a:solidFill>
                  <a:schemeClr val="bg1"/>
                </a:solidFill>
                <a:latin typeface="Calibri (Body)"/>
                <a:hlinkClick r:id="rId4"/>
              </a:rPr>
              <a:t>saveagorilla@yahoo.com</a:t>
            </a:r>
            <a:r>
              <a:rPr lang="en-US" sz="1200" dirty="0">
                <a:solidFill>
                  <a:schemeClr val="bg1"/>
                </a:solidFill>
                <a:latin typeface="Calibri (Body)"/>
              </a:rPr>
              <a:t>  Phone: 720-524-0272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866046"/>
            <a:ext cx="6096000" cy="6501780"/>
          </a:xfrm>
          <a:prstGeom prst="rect">
            <a:avLst/>
          </a:prstGeom>
          <a:noFill/>
          <a:ln w="9525">
            <a:noFill/>
            <a:miter lim="800000"/>
            <a:headEnd/>
            <a:tailEnd/>
          </a:ln>
        </p:spPr>
        <p:txBody>
          <a:bodyPr>
            <a:spAutoFit/>
          </a:bodyPr>
          <a:lstStyle/>
          <a:p>
            <a:r>
              <a:rPr lang="en-US" sz="1300" dirty="0">
                <a:latin typeface="Calibri (Body)"/>
                <a:cs typeface="Times New Roman" pitchFamily="18" charset="0"/>
              </a:rPr>
              <a:t>Hi There!</a:t>
            </a:r>
          </a:p>
          <a:p>
            <a:endParaRPr lang="en-US" sz="1300" dirty="0">
              <a:latin typeface="Calibri (Body)"/>
              <a:cs typeface="Times New Roman" pitchFamily="18" charset="0"/>
            </a:endParaRPr>
          </a:p>
          <a:p>
            <a:r>
              <a:rPr lang="en-US" sz="1300" dirty="0">
                <a:latin typeface="Calibri (Body)"/>
                <a:cs typeface="Times New Roman" pitchFamily="18" charset="0"/>
              </a:rPr>
              <a:t>Remember the movie, "Gorillas In The Mist"? Well, I will be a gorilla for a day participating in the 14</a:t>
            </a:r>
            <a:r>
              <a:rPr lang="en-US" sz="1300" baseline="30000" dirty="0">
                <a:latin typeface="Calibri (Body)"/>
                <a:cs typeface="Times New Roman" pitchFamily="18" charset="0"/>
              </a:rPr>
              <a:t>th</a:t>
            </a:r>
            <a:r>
              <a:rPr lang="en-US" sz="1300" dirty="0">
                <a:latin typeface="Calibri (Body)"/>
                <a:cs typeface="Times New Roman" pitchFamily="18" charset="0"/>
              </a:rPr>
              <a:t> Annual Denver Gorilla Run on October 21st.</a:t>
            </a:r>
          </a:p>
          <a:p>
            <a:endParaRPr lang="en-US" sz="1300" dirty="0">
              <a:latin typeface="Calibri (Body)"/>
              <a:cs typeface="Times New Roman" pitchFamily="18" charset="0"/>
            </a:endParaRPr>
          </a:p>
          <a:p>
            <a:r>
              <a:rPr lang="en-US" sz="1300" dirty="0">
                <a:latin typeface="Calibri (Body)"/>
                <a:cs typeface="Times New Roman" pitchFamily="18" charset="0"/>
              </a:rPr>
              <a:t>I am raising funds for the Mountain Gorilla Conservation Fund and am asking you to help by making a contribution.  I’ve set a personal fundraising goal of $[</a:t>
            </a:r>
            <a:r>
              <a:rPr lang="en-US" sz="1300" i="1" dirty="0">
                <a:latin typeface="Calibri (Body)"/>
                <a:cs typeface="Times New Roman" pitchFamily="18" charset="0"/>
              </a:rPr>
              <a:t>INSERT GOAL</a:t>
            </a:r>
            <a:r>
              <a:rPr lang="en-US" sz="1300" dirty="0">
                <a:latin typeface="Calibri (Body)"/>
                <a:cs typeface="Times New Roman" pitchFamily="18" charset="0"/>
              </a:rPr>
              <a:t>].  Please visit </a:t>
            </a:r>
            <a:r>
              <a:rPr lang="en-US" sz="1300" i="1" dirty="0">
                <a:latin typeface="Calibri (Body)"/>
                <a:cs typeface="Times New Roman" pitchFamily="18" charset="0"/>
              </a:rPr>
              <a:t>[ADD PERSONAL FUNDRAISING PAGE WEBLINK HERE]</a:t>
            </a:r>
            <a:r>
              <a:rPr lang="en-US" sz="1300" dirty="0">
                <a:latin typeface="Calibri (Body)"/>
                <a:cs typeface="Times New Roman" pitchFamily="18" charset="0"/>
              </a:rPr>
              <a:t> to make your tax-deductible donation. Or, why not join me on the day of the event?  Visit </a:t>
            </a:r>
            <a:r>
              <a:rPr lang="en-US" sz="1300" dirty="0">
                <a:latin typeface="Calibri (Body)"/>
                <a:cs typeface="Times New Roman" pitchFamily="18" charset="0"/>
                <a:hlinkClick r:id="rId3"/>
              </a:rPr>
              <a:t>www.denvergorillarun.com</a:t>
            </a:r>
            <a:r>
              <a:rPr lang="en-US" sz="1300" dirty="0">
                <a:latin typeface="Calibri (Body)"/>
                <a:cs typeface="Times New Roman" pitchFamily="18" charset="0"/>
              </a:rPr>
              <a:t> to register today!</a:t>
            </a:r>
          </a:p>
          <a:p>
            <a:endParaRPr lang="en-US" sz="1300" dirty="0">
              <a:latin typeface="Calibri (Body)"/>
              <a:cs typeface="Times New Roman" pitchFamily="18" charset="0"/>
            </a:endParaRPr>
          </a:p>
          <a:p>
            <a:r>
              <a:rPr lang="en-US" sz="1300" b="1" dirty="0">
                <a:latin typeface="Calibri (Body)"/>
                <a:cs typeface="Times New Roman" pitchFamily="18" charset="0"/>
              </a:rPr>
              <a:t>Why are we doing this?</a:t>
            </a:r>
          </a:p>
          <a:p>
            <a:r>
              <a:rPr lang="en-US" sz="1300" dirty="0">
                <a:latin typeface="Calibri (Body)"/>
                <a:cs typeface="Times New Roman" pitchFamily="18" charset="0"/>
              </a:rPr>
              <a:t>The annual Denver Gorilla Run fundraiser has truly shown success stories. MGCF has been able to open the Ruth </a:t>
            </a:r>
            <a:r>
              <a:rPr lang="en-US" sz="1300" dirty="0" err="1">
                <a:latin typeface="Calibri (Body)"/>
                <a:cs typeface="Times New Roman" pitchFamily="18" charset="0"/>
              </a:rPr>
              <a:t>Keesling</a:t>
            </a:r>
            <a:r>
              <a:rPr lang="en-US" sz="1300" dirty="0">
                <a:latin typeface="Calibri (Body)"/>
                <a:cs typeface="Times New Roman" pitchFamily="18" charset="0"/>
              </a:rPr>
              <a:t> Wildlife Health and Research Center, which is the largest wildlife veterinary education facility in Africa.  It includes a Bio Hazard Lab, which houses wildlife infectious diseases for research. Today, we have graduated 36 wildlife veterinarians through our programs and this has proven successful as the Mountain Gorilla is the only great ape primate in the world posting positive numbers in its population. When Ruth met the late Dr. Dian </a:t>
            </a:r>
            <a:r>
              <a:rPr lang="en-US" sz="1300" dirty="0" err="1">
                <a:latin typeface="Calibri (Body)"/>
                <a:cs typeface="Times New Roman" pitchFamily="18" charset="0"/>
              </a:rPr>
              <a:t>Fossey</a:t>
            </a:r>
            <a:r>
              <a:rPr lang="en-US" sz="1300" dirty="0">
                <a:latin typeface="Calibri (Body)"/>
                <a:cs typeface="Times New Roman" pitchFamily="18" charset="0"/>
              </a:rPr>
              <a:t> there were 248 Mountain Gorillas left in the world; today an estimated 880 are with us. Let’s keep doing good things together!</a:t>
            </a:r>
          </a:p>
          <a:p>
            <a:endParaRPr lang="en-US" sz="1300" dirty="0">
              <a:latin typeface="Calibri (Body)"/>
              <a:cs typeface="Times New Roman" pitchFamily="18" charset="0"/>
            </a:endParaRPr>
          </a:p>
          <a:p>
            <a:r>
              <a:rPr lang="en-US" sz="1300" dirty="0">
                <a:latin typeface="Calibri (Body)"/>
                <a:cs typeface="Times New Roman" pitchFamily="18" charset="0"/>
              </a:rPr>
              <a:t>I thank you in advance for your support and really appreciate your generosity!!</a:t>
            </a:r>
          </a:p>
          <a:p>
            <a:endParaRPr lang="en-US" sz="1300" dirty="0">
              <a:latin typeface="Calibri (Body)"/>
              <a:cs typeface="Times New Roman" pitchFamily="18" charset="0"/>
            </a:endParaRPr>
          </a:p>
          <a:p>
            <a:r>
              <a:rPr lang="en-US" sz="1300" dirty="0">
                <a:latin typeface="Calibri (Body)"/>
                <a:cs typeface="Times New Roman" pitchFamily="18" charset="0"/>
              </a:rPr>
              <a:t>Denver Gorilla Run main web site:  </a:t>
            </a:r>
            <a:r>
              <a:rPr lang="en-US" sz="1300" dirty="0">
                <a:latin typeface="Calibri (Body)"/>
                <a:cs typeface="Times New Roman" pitchFamily="18" charset="0"/>
                <a:hlinkClick r:id="rId3"/>
              </a:rPr>
              <a:t>http://www.denvergorillarun.com</a:t>
            </a:r>
            <a:endParaRPr lang="en-US" sz="1300" dirty="0">
              <a:latin typeface="Calibri (Body)"/>
              <a:cs typeface="Times New Roman" pitchFamily="18" charset="0"/>
            </a:endParaRPr>
          </a:p>
          <a:p>
            <a:endParaRPr lang="en-US" sz="1300" dirty="0">
              <a:latin typeface="Calibri (Body)"/>
              <a:cs typeface="Times New Roman" pitchFamily="18" charset="0"/>
            </a:endParaRPr>
          </a:p>
          <a:p>
            <a:r>
              <a:rPr lang="en-US" sz="1300" dirty="0">
                <a:latin typeface="Calibri (Body)"/>
                <a:cs typeface="Times New Roman" pitchFamily="18" charset="0"/>
              </a:rPr>
              <a:t>If you would like more information about the Mountain Gorilla Conservation Fund and how funds raised through the Denver Gorilla Run are used, please visit </a:t>
            </a:r>
            <a:r>
              <a:rPr lang="en-US" sz="1300" dirty="0">
                <a:latin typeface="Calibri (Body)"/>
                <a:cs typeface="Times New Roman" pitchFamily="18" charset="0"/>
                <a:hlinkClick r:id="rId4"/>
              </a:rPr>
              <a:t>www.saveagorilla.org</a:t>
            </a:r>
            <a:r>
              <a:rPr lang="en-US" sz="1300" dirty="0">
                <a:latin typeface="Calibri (Body)"/>
                <a:cs typeface="Times New Roman" pitchFamily="18" charset="0"/>
              </a:rPr>
              <a:t>.</a:t>
            </a:r>
          </a:p>
          <a:p>
            <a:endParaRPr lang="en-US" sz="1300" dirty="0">
              <a:latin typeface="Calibri (Body)"/>
              <a:cs typeface="Times New Roman" pitchFamily="18" charset="0"/>
            </a:endParaRPr>
          </a:p>
          <a:p>
            <a:r>
              <a:rPr lang="en-US" sz="1300" dirty="0">
                <a:latin typeface="Calibri (Body)"/>
                <a:cs typeface="Times New Roman" pitchFamily="18" charset="0"/>
              </a:rPr>
              <a:t>Please forward this email to as many people as you can and encourage them to donate!</a:t>
            </a:r>
          </a:p>
          <a:p>
            <a:endParaRPr lang="en-US" sz="1350" dirty="0">
              <a:latin typeface="Georgia" pitchFamily="18" charset="0"/>
              <a:cs typeface="Times New Roman" pitchFamily="18" charset="0"/>
            </a:endParaRPr>
          </a:p>
        </p:txBody>
      </p:sp>
      <p:sp>
        <p:nvSpPr>
          <p:cNvPr id="4" name="TextBox 3"/>
          <p:cNvSpPr txBox="1"/>
          <p:nvPr/>
        </p:nvSpPr>
        <p:spPr>
          <a:xfrm>
            <a:off x="457200" y="152401"/>
            <a:ext cx="60198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a:latin typeface="Calibri (Body)"/>
              </a:rPr>
              <a:t>Pledge Letter to Send to Supporters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866046"/>
            <a:ext cx="6096000" cy="3093154"/>
          </a:xfrm>
          <a:prstGeom prst="rect">
            <a:avLst/>
          </a:prstGeom>
          <a:noFill/>
          <a:ln w="9525">
            <a:noFill/>
            <a:miter lim="800000"/>
            <a:headEnd/>
            <a:tailEnd/>
          </a:ln>
        </p:spPr>
        <p:txBody>
          <a:bodyPr>
            <a:spAutoFit/>
          </a:bodyPr>
          <a:lstStyle/>
          <a:p>
            <a:r>
              <a:rPr lang="en-US" sz="1300" dirty="0">
                <a:latin typeface="Calibri (Body)"/>
              </a:rPr>
              <a:t>Hi [NAME],</a:t>
            </a:r>
          </a:p>
          <a:p>
            <a:r>
              <a:rPr lang="en-US" sz="1300" dirty="0">
                <a:latin typeface="Calibri (Body)"/>
              </a:rPr>
              <a:t>I hope you’re doing well. I’m emailing to follow up with you on the donation request I made for the Denver Gorilla Run coming up on October 21st. The event benefits Mountain Gorilla Conservation Fund, dedicated to the conservation and protection of the critically endangered Mountain Gorillas in Africa, their habitat, and working with the people around the National Parks.</a:t>
            </a:r>
          </a:p>
          <a:p>
            <a:endParaRPr lang="en-US" sz="1300" dirty="0">
              <a:latin typeface="Calibri (Body)"/>
            </a:endParaRPr>
          </a:p>
          <a:p>
            <a:r>
              <a:rPr lang="en-US" sz="1300" dirty="0">
                <a:latin typeface="Calibri (Body)"/>
                <a:cs typeface="Times New Roman" pitchFamily="18" charset="0"/>
              </a:rPr>
              <a:t>My fundraising goal is $[</a:t>
            </a:r>
            <a:r>
              <a:rPr lang="en-US" sz="1300" i="1" dirty="0">
                <a:latin typeface="Calibri (Body)"/>
                <a:cs typeface="Times New Roman" pitchFamily="18" charset="0"/>
              </a:rPr>
              <a:t>INSERT GOAL</a:t>
            </a:r>
            <a:r>
              <a:rPr lang="en-US" sz="1300" dirty="0">
                <a:latin typeface="Calibri (Body)"/>
                <a:cs typeface="Times New Roman" pitchFamily="18" charset="0"/>
              </a:rPr>
              <a:t>]. If you’d like to contribute, please visit </a:t>
            </a:r>
            <a:r>
              <a:rPr lang="en-US" sz="1300" i="1" dirty="0">
                <a:latin typeface="Calibri (Body)"/>
                <a:cs typeface="Times New Roman" pitchFamily="18" charset="0"/>
              </a:rPr>
              <a:t>[ADD PERSONAL FUNDRAISING PAGE WEBLINK HERE]</a:t>
            </a:r>
            <a:r>
              <a:rPr lang="en-US" sz="1300" dirty="0">
                <a:latin typeface="Calibri (Body)"/>
                <a:cs typeface="Times New Roman" pitchFamily="18" charset="0"/>
              </a:rPr>
              <a:t> to donate online quickly &amp; securely. </a:t>
            </a:r>
          </a:p>
          <a:p>
            <a:endParaRPr lang="en-US" sz="1300" dirty="0">
              <a:latin typeface="Calibri (Body)"/>
              <a:cs typeface="Times New Roman" pitchFamily="18" charset="0"/>
            </a:endParaRPr>
          </a:p>
          <a:p>
            <a:r>
              <a:rPr lang="en-US" sz="1300" dirty="0">
                <a:latin typeface="Calibri (Body)"/>
                <a:cs typeface="Times New Roman" pitchFamily="18" charset="0"/>
              </a:rPr>
              <a:t>For more information about the 5K fun run in a full gorilla suit, go to </a:t>
            </a:r>
            <a:r>
              <a:rPr lang="en-US" sz="1300" dirty="0">
                <a:latin typeface="Calibri (Body)"/>
                <a:cs typeface="Times New Roman" pitchFamily="18" charset="0"/>
                <a:hlinkClick r:id="rId3"/>
              </a:rPr>
              <a:t>www.denvergorillarun.com</a:t>
            </a:r>
            <a:r>
              <a:rPr lang="en-US" sz="1300" dirty="0">
                <a:latin typeface="Calibri (Body)"/>
                <a:cs typeface="Times New Roman" pitchFamily="18" charset="0"/>
              </a:rPr>
              <a:t>.</a:t>
            </a:r>
            <a:endParaRPr lang="en-US" sz="1300" dirty="0">
              <a:latin typeface="Calibri (Body)"/>
            </a:endParaRPr>
          </a:p>
          <a:p>
            <a:endParaRPr lang="en-US" sz="1300" dirty="0">
              <a:latin typeface="Calibri (Body)"/>
            </a:endParaRPr>
          </a:p>
          <a:p>
            <a:r>
              <a:rPr lang="en-US" sz="1300" dirty="0">
                <a:latin typeface="Calibri (Body)"/>
              </a:rPr>
              <a:t>Thank you in advance. Your support is greatly appreciated!</a:t>
            </a:r>
          </a:p>
          <a:p>
            <a:r>
              <a:rPr lang="en-US" sz="1300" dirty="0">
                <a:latin typeface="Calibri (Body)"/>
              </a:rPr>
              <a:t>[Your Name]</a:t>
            </a:r>
            <a:endParaRPr lang="en-US" sz="1300" dirty="0">
              <a:latin typeface="Calibri (Body)"/>
              <a:cs typeface="Times New Roman" pitchFamily="18" charset="0"/>
            </a:endParaRPr>
          </a:p>
        </p:txBody>
      </p:sp>
      <p:sp>
        <p:nvSpPr>
          <p:cNvPr id="4" name="TextBox 3"/>
          <p:cNvSpPr txBox="1"/>
          <p:nvPr/>
        </p:nvSpPr>
        <p:spPr>
          <a:xfrm>
            <a:off x="457200" y="152401"/>
            <a:ext cx="60198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a:latin typeface="Calibri (Body)"/>
              </a:rPr>
              <a:t>Follow Up Letter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65166"/>
            <a:ext cx="6096000" cy="7109639"/>
          </a:xfrm>
          <a:prstGeom prst="rect">
            <a:avLst/>
          </a:prstGeom>
        </p:spPr>
        <p:txBody>
          <a:bodyPr wrap="square">
            <a:spAutoFit/>
          </a:bodyPr>
          <a:lstStyle/>
          <a:p>
            <a:pPr fontAlgn="auto">
              <a:spcBef>
                <a:spcPts val="0"/>
              </a:spcBef>
              <a:spcAft>
                <a:spcPts val="0"/>
              </a:spcAft>
              <a:defRPr/>
            </a:pPr>
            <a:endParaRPr lang="en-US" sz="1200" dirty="0">
              <a:latin typeface="Calibri (Body)"/>
            </a:endParaRPr>
          </a:p>
          <a:p>
            <a:pPr fontAlgn="auto">
              <a:spcBef>
                <a:spcPts val="0"/>
              </a:spcBef>
              <a:spcAft>
                <a:spcPts val="0"/>
              </a:spcAft>
              <a:buFont typeface="Wingdings" pitchFamily="2" charset="2"/>
              <a:buChar char="ü"/>
              <a:defRPr/>
            </a:pPr>
            <a:r>
              <a:rPr lang="en-US" sz="1200" dirty="0">
                <a:latin typeface="Calibri (Body)"/>
              </a:rPr>
              <a:t> </a:t>
            </a:r>
            <a:r>
              <a:rPr lang="en-US" sz="1200" b="1" dirty="0">
                <a:latin typeface="Calibri (Body)"/>
              </a:rPr>
              <a:t>HAVE A PLAN AND STICK TO IT</a:t>
            </a:r>
          </a:p>
          <a:p>
            <a:pPr fontAlgn="auto">
              <a:spcBef>
                <a:spcPts val="0"/>
              </a:spcBef>
              <a:spcAft>
                <a:spcPts val="0"/>
              </a:spcAft>
              <a:defRPr/>
            </a:pPr>
            <a:r>
              <a:rPr lang="en-US" sz="1200" dirty="0">
                <a:latin typeface="Calibri (Body)"/>
              </a:rPr>
              <a:t>The most effective way to achieve your fundraising goal is to create a detailed plan outlining the steps you'll need to complete in order to meet your objectives. Remember, sticking to your plan will ensure success! </a:t>
            </a:r>
          </a:p>
          <a:p>
            <a:pPr fontAlgn="auto">
              <a:spcBef>
                <a:spcPts val="0"/>
              </a:spcBef>
              <a:spcAft>
                <a:spcPts val="0"/>
              </a:spcAft>
              <a:defRPr/>
            </a:pPr>
            <a:endParaRPr lang="en-US" sz="1200" dirty="0">
              <a:latin typeface="Calibri (Body)"/>
            </a:endParaRPr>
          </a:p>
          <a:p>
            <a:pPr marL="457200" indent="-171450" fontAlgn="auto">
              <a:spcBef>
                <a:spcPts val="0"/>
              </a:spcBef>
              <a:spcAft>
                <a:spcPts val="0"/>
              </a:spcAft>
              <a:buFont typeface="Wingdings" pitchFamily="2" charset="2"/>
              <a:buChar char="q"/>
              <a:defRPr/>
            </a:pPr>
            <a:r>
              <a:rPr lang="en-US" sz="1200" dirty="0">
                <a:latin typeface="Calibri (Body)"/>
              </a:rPr>
              <a:t>Set a goal of at least $250.</a:t>
            </a:r>
          </a:p>
          <a:p>
            <a:pPr marL="457200" indent="-171450" fontAlgn="auto">
              <a:spcBef>
                <a:spcPts val="0"/>
              </a:spcBef>
              <a:spcAft>
                <a:spcPts val="0"/>
              </a:spcAft>
              <a:buFont typeface="Wingdings" pitchFamily="2" charset="2"/>
              <a:buChar char="q"/>
              <a:defRPr/>
            </a:pPr>
            <a:r>
              <a:rPr lang="en-US" sz="1200" dirty="0">
                <a:latin typeface="Calibri (Body)"/>
              </a:rPr>
              <a:t>Start early so you can give people ample time to donate.</a:t>
            </a:r>
          </a:p>
          <a:p>
            <a:pPr marL="457200" indent="-171450" fontAlgn="auto">
              <a:spcBef>
                <a:spcPts val="0"/>
              </a:spcBef>
              <a:spcAft>
                <a:spcPts val="0"/>
              </a:spcAft>
              <a:buFont typeface="Wingdings" pitchFamily="2" charset="2"/>
              <a:buChar char="q"/>
              <a:defRPr/>
            </a:pPr>
            <a:r>
              <a:rPr lang="en-US" sz="1200" dirty="0">
                <a:latin typeface="Calibri (Body)"/>
              </a:rPr>
              <a:t>Make it personal. Educate your donors on why this cause is so important to you.</a:t>
            </a:r>
          </a:p>
          <a:p>
            <a:pPr marL="457200" indent="-171450" fontAlgn="auto">
              <a:spcBef>
                <a:spcPts val="0"/>
              </a:spcBef>
              <a:spcAft>
                <a:spcPts val="0"/>
              </a:spcAft>
              <a:buFont typeface="Wingdings" pitchFamily="2" charset="2"/>
              <a:buChar char="q"/>
              <a:defRPr/>
            </a:pPr>
            <a:r>
              <a:rPr lang="en-US" sz="1200" dirty="0">
                <a:latin typeface="Calibri (Body)"/>
              </a:rPr>
              <a:t>Stress the benefits of contributing.</a:t>
            </a:r>
          </a:p>
          <a:p>
            <a:pPr marL="457200" indent="-171450" fontAlgn="auto">
              <a:spcBef>
                <a:spcPts val="0"/>
              </a:spcBef>
              <a:spcAft>
                <a:spcPts val="0"/>
              </a:spcAft>
              <a:buFont typeface="Wingdings" pitchFamily="2" charset="2"/>
              <a:buChar char="q"/>
              <a:defRPr/>
            </a:pPr>
            <a:r>
              <a:rPr lang="en-US" sz="1200" dirty="0">
                <a:latin typeface="Calibri (Body)"/>
              </a:rPr>
              <a:t>Ask BIG before going small.</a:t>
            </a:r>
          </a:p>
          <a:p>
            <a:pPr marL="457200" indent="-171450" fontAlgn="auto">
              <a:spcBef>
                <a:spcPts val="0"/>
              </a:spcBef>
              <a:spcAft>
                <a:spcPts val="0"/>
              </a:spcAft>
              <a:buFont typeface="Wingdings" pitchFamily="2" charset="2"/>
              <a:buChar char="q"/>
              <a:defRPr/>
            </a:pPr>
            <a:r>
              <a:rPr lang="en-US" sz="1200" dirty="0">
                <a:latin typeface="Calibri (Body)"/>
              </a:rPr>
              <a:t>Never feel guilty about asking for donations.</a:t>
            </a:r>
          </a:p>
          <a:p>
            <a:pPr marL="457200" indent="-171450" fontAlgn="auto">
              <a:spcBef>
                <a:spcPts val="0"/>
              </a:spcBef>
              <a:spcAft>
                <a:spcPts val="0"/>
              </a:spcAft>
              <a:buFont typeface="Wingdings" pitchFamily="2" charset="2"/>
              <a:buChar char="q"/>
              <a:defRPr/>
            </a:pPr>
            <a:r>
              <a:rPr lang="en-US" sz="1200" dirty="0">
                <a:latin typeface="Calibri (Body)"/>
              </a:rPr>
              <a:t>Keep track of who you’ve asked and follow-up.</a:t>
            </a:r>
          </a:p>
          <a:p>
            <a:pPr marL="457200" indent="-171450" fontAlgn="auto">
              <a:spcBef>
                <a:spcPts val="0"/>
              </a:spcBef>
              <a:spcAft>
                <a:spcPts val="0"/>
              </a:spcAft>
              <a:buFont typeface="Wingdings" pitchFamily="2" charset="2"/>
              <a:buChar char="q"/>
              <a:defRPr/>
            </a:pPr>
            <a:r>
              <a:rPr lang="en-US" sz="1200" dirty="0">
                <a:latin typeface="Calibri (Body)"/>
              </a:rPr>
              <a:t>Always ask contacts to forward your email to others.</a:t>
            </a:r>
          </a:p>
          <a:p>
            <a:pPr marL="457200" indent="-171450" fontAlgn="auto">
              <a:spcBef>
                <a:spcPts val="0"/>
              </a:spcBef>
              <a:spcAft>
                <a:spcPts val="0"/>
              </a:spcAft>
              <a:buFont typeface="Wingdings" pitchFamily="2" charset="2"/>
              <a:buChar char="q"/>
              <a:defRPr/>
            </a:pPr>
            <a:r>
              <a:rPr lang="en-US" sz="1200" dirty="0">
                <a:latin typeface="Calibri (Body)"/>
              </a:rPr>
              <a:t>Keep donors updated on your progress.</a:t>
            </a:r>
          </a:p>
          <a:p>
            <a:pPr marL="457200" indent="-171450" fontAlgn="auto">
              <a:spcBef>
                <a:spcPts val="0"/>
              </a:spcBef>
              <a:spcAft>
                <a:spcPts val="0"/>
              </a:spcAft>
              <a:buFont typeface="Wingdings" pitchFamily="2" charset="2"/>
              <a:buChar char="q"/>
              <a:defRPr/>
            </a:pPr>
            <a:r>
              <a:rPr lang="en-US" sz="1200" dirty="0">
                <a:latin typeface="Calibri (Body)"/>
              </a:rPr>
              <a:t>Send thank you notes!</a:t>
            </a:r>
          </a:p>
          <a:p>
            <a:pPr fontAlgn="auto">
              <a:spcBef>
                <a:spcPts val="0"/>
              </a:spcBef>
              <a:spcAft>
                <a:spcPts val="0"/>
              </a:spcAft>
              <a:defRPr/>
            </a:pPr>
            <a:endParaRPr lang="en-US" sz="1200" dirty="0">
              <a:latin typeface="Calibri (Body)"/>
            </a:endParaRPr>
          </a:p>
          <a:p>
            <a:pPr fontAlgn="auto">
              <a:spcBef>
                <a:spcPts val="0"/>
              </a:spcBef>
              <a:spcAft>
                <a:spcPts val="0"/>
              </a:spcAft>
              <a:buFont typeface="Wingdings" pitchFamily="2" charset="2"/>
              <a:buChar char="ü"/>
              <a:defRPr/>
            </a:pPr>
            <a:r>
              <a:rPr lang="en-US" sz="1200" dirty="0">
                <a:latin typeface="Calibri (Body)"/>
              </a:rPr>
              <a:t> </a:t>
            </a:r>
            <a:r>
              <a:rPr lang="en-US" sz="1200" b="1" cap="all" dirty="0">
                <a:latin typeface="Calibri (Body)"/>
              </a:rPr>
              <a:t>Don’t be afraid to ask everyone you know</a:t>
            </a:r>
            <a:r>
              <a:rPr lang="en-US" sz="1200" b="1" dirty="0">
                <a:latin typeface="Calibri (Body)"/>
              </a:rPr>
              <a:t> </a:t>
            </a:r>
          </a:p>
          <a:p>
            <a:pPr marL="465138" indent="-174625">
              <a:buFont typeface="Wingdings" pitchFamily="2" charset="2"/>
              <a:buChar char="q"/>
              <a:defRPr/>
            </a:pPr>
            <a:r>
              <a:rPr lang="en-US" sz="1200" dirty="0">
                <a:latin typeface="Calibri (Body)"/>
              </a:rPr>
              <a:t>Start by making your own contribution to show other donors that you are right there with them! </a:t>
            </a:r>
          </a:p>
          <a:p>
            <a:pPr marL="465138" indent="-174625" fontAlgn="auto">
              <a:spcBef>
                <a:spcPts val="0"/>
              </a:spcBef>
              <a:spcAft>
                <a:spcPts val="0"/>
              </a:spcAft>
              <a:buFont typeface="Wingdings" pitchFamily="2" charset="2"/>
              <a:buChar char="q"/>
              <a:defRPr/>
            </a:pPr>
            <a:r>
              <a:rPr lang="en-US" sz="1200" dirty="0">
                <a:latin typeface="Calibri (Body)"/>
              </a:rPr>
              <a:t>Friends, family members, and co-workers. You never know who is willing to contribute!</a:t>
            </a:r>
          </a:p>
          <a:p>
            <a:pPr marL="465138" indent="-174625" fontAlgn="auto">
              <a:spcBef>
                <a:spcPts val="0"/>
              </a:spcBef>
              <a:spcAft>
                <a:spcPts val="0"/>
              </a:spcAft>
              <a:buFont typeface="Wingdings" pitchFamily="2" charset="2"/>
              <a:buChar char="q"/>
              <a:defRPr/>
            </a:pPr>
            <a:r>
              <a:rPr lang="en-US" sz="1200" dirty="0">
                <a:latin typeface="Calibri (Body)"/>
              </a:rPr>
              <a:t>Ask your employer if they have a matching gift program or would be willing to make a corporate donation…have your donors ask their employers too!</a:t>
            </a:r>
          </a:p>
          <a:p>
            <a:pPr marL="465138" indent="-174625" fontAlgn="auto">
              <a:spcBef>
                <a:spcPts val="0"/>
              </a:spcBef>
              <a:spcAft>
                <a:spcPts val="0"/>
              </a:spcAft>
              <a:buFont typeface="Wingdings" pitchFamily="2" charset="2"/>
              <a:buChar char="q"/>
              <a:defRPr/>
            </a:pPr>
            <a:r>
              <a:rPr lang="en-US" sz="1200" dirty="0">
                <a:latin typeface="Calibri (Body)"/>
              </a:rPr>
              <a:t>Email local businesses that might be interested in your cause. Ask them to sponsor you.</a:t>
            </a:r>
          </a:p>
          <a:p>
            <a:pPr fontAlgn="auto">
              <a:spcBef>
                <a:spcPts val="0"/>
              </a:spcBef>
              <a:spcAft>
                <a:spcPts val="0"/>
              </a:spcAft>
              <a:defRPr/>
            </a:pPr>
            <a:endParaRPr lang="en-US" sz="1200" dirty="0">
              <a:latin typeface="Calibri (Body)"/>
            </a:endParaRPr>
          </a:p>
          <a:p>
            <a:pPr fontAlgn="auto">
              <a:spcBef>
                <a:spcPts val="0"/>
              </a:spcBef>
              <a:spcAft>
                <a:spcPts val="0"/>
              </a:spcAft>
              <a:buFont typeface="Wingdings" pitchFamily="2" charset="2"/>
              <a:buChar char="ü"/>
              <a:defRPr/>
            </a:pPr>
            <a:r>
              <a:rPr lang="en-US" sz="1200" dirty="0">
                <a:latin typeface="Calibri (Body)"/>
              </a:rPr>
              <a:t> </a:t>
            </a:r>
            <a:r>
              <a:rPr lang="en-US" sz="1200" b="1" cap="all" dirty="0">
                <a:latin typeface="Calibri (Body)"/>
              </a:rPr>
              <a:t>Use social media</a:t>
            </a:r>
            <a:r>
              <a:rPr lang="en-US" sz="1200" b="1" dirty="0">
                <a:latin typeface="Calibri (Body)"/>
              </a:rPr>
              <a:t> </a:t>
            </a:r>
          </a:p>
          <a:p>
            <a:pPr marL="465138" indent="-174625" fontAlgn="auto">
              <a:spcBef>
                <a:spcPts val="0"/>
              </a:spcBef>
              <a:spcAft>
                <a:spcPts val="0"/>
              </a:spcAft>
              <a:buFont typeface="Wingdings" pitchFamily="2" charset="2"/>
              <a:buChar char="q"/>
              <a:defRPr/>
            </a:pPr>
            <a:r>
              <a:rPr lang="en-US" sz="1200" dirty="0">
                <a:latin typeface="Calibri (Body)"/>
              </a:rPr>
              <a:t>Update your </a:t>
            </a:r>
            <a:r>
              <a:rPr lang="en-US" sz="1200" dirty="0" err="1">
                <a:latin typeface="Calibri (Body)"/>
              </a:rPr>
              <a:t>Facebook</a:t>
            </a:r>
            <a:r>
              <a:rPr lang="en-US" sz="1200" dirty="0">
                <a:latin typeface="Calibri (Body)"/>
              </a:rPr>
              <a:t> status to let your friends know you are raising money for the mountain gorillas. </a:t>
            </a:r>
          </a:p>
          <a:p>
            <a:pPr marL="465138" indent="-174625" fontAlgn="auto">
              <a:spcBef>
                <a:spcPts val="0"/>
              </a:spcBef>
              <a:spcAft>
                <a:spcPts val="0"/>
              </a:spcAft>
              <a:buFont typeface="Wingdings" pitchFamily="2" charset="2"/>
              <a:buChar char="q"/>
              <a:defRPr/>
            </a:pPr>
            <a:r>
              <a:rPr lang="en-US" sz="1200" dirty="0">
                <a:latin typeface="Calibri (Body)"/>
              </a:rPr>
              <a:t>Tell your Twitter followers about your fundraising efforts.</a:t>
            </a:r>
          </a:p>
          <a:p>
            <a:pPr marL="465138" indent="-174625" fontAlgn="auto">
              <a:spcBef>
                <a:spcPts val="0"/>
              </a:spcBef>
              <a:spcAft>
                <a:spcPts val="0"/>
              </a:spcAft>
              <a:buFont typeface="Wingdings" pitchFamily="2" charset="2"/>
              <a:buChar char="q"/>
              <a:defRPr/>
            </a:pPr>
            <a:r>
              <a:rPr lang="en-US" sz="1200" dirty="0">
                <a:latin typeface="Calibri (Body)"/>
              </a:rPr>
              <a:t>Keep everyone up to date on progress towards your goal.</a:t>
            </a: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a:p>
            <a:pPr fontAlgn="auto">
              <a:spcBef>
                <a:spcPts val="0"/>
              </a:spcBef>
              <a:spcAft>
                <a:spcPts val="0"/>
              </a:spcAft>
              <a:defRPr/>
            </a:pPr>
            <a:endParaRPr lang="en-US" sz="1200" dirty="0">
              <a:latin typeface="Calibri (Body)"/>
            </a:endParaRPr>
          </a:p>
        </p:txBody>
      </p:sp>
      <p:sp>
        <p:nvSpPr>
          <p:cNvPr id="5" name="TextBox 4"/>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latin typeface="Calibri (Body)"/>
              </a:rPr>
              <a:t>Fundraiser Checklist</a:t>
            </a:r>
          </a:p>
        </p:txBody>
      </p:sp>
      <p:cxnSp>
        <p:nvCxnSpPr>
          <p:cNvPr id="7" name="Straight Connector 6"/>
          <p:cNvCxnSpPr/>
          <p:nvPr/>
        </p:nvCxnSpPr>
        <p:spPr>
          <a:xfrm>
            <a:off x="3352800" y="76962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52800" y="73152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4"/>
          <p:cNvGrpSpPr>
            <a:grpSpLocks/>
          </p:cNvGrpSpPr>
          <p:nvPr/>
        </p:nvGrpSpPr>
        <p:grpSpPr bwMode="auto">
          <a:xfrm>
            <a:off x="2286000" y="6705600"/>
            <a:ext cx="4526280" cy="2107525"/>
            <a:chOff x="533400" y="6705600"/>
            <a:chExt cx="5890364" cy="2107525"/>
          </a:xfrm>
        </p:grpSpPr>
        <p:sp>
          <p:nvSpPr>
            <p:cNvPr id="5129" name="TextBox 10"/>
            <p:cNvSpPr txBox="1">
              <a:spLocks noChangeArrowheads="1"/>
            </p:cNvSpPr>
            <p:nvPr/>
          </p:nvSpPr>
          <p:spPr bwMode="auto">
            <a:xfrm>
              <a:off x="632564" y="6781800"/>
              <a:ext cx="5791200" cy="2031325"/>
            </a:xfrm>
            <a:prstGeom prst="rect">
              <a:avLst/>
            </a:prstGeom>
            <a:noFill/>
            <a:ln w="9525" cap="rnd">
              <a:noFill/>
              <a:miter lim="800000"/>
              <a:headEnd/>
              <a:tailEnd/>
            </a:ln>
          </p:spPr>
          <p:txBody>
            <a:bodyPr>
              <a:spAutoFit/>
            </a:bodyPr>
            <a:lstStyle/>
            <a:p>
              <a:pPr algn="ctr"/>
              <a:r>
                <a:rPr lang="en-US" sz="1200" b="1" dirty="0">
                  <a:latin typeface="Calibri" pitchFamily="34" charset="0"/>
                  <a:cs typeface="Calibri" pitchFamily="34" charset="0"/>
                </a:rPr>
                <a:t>Set a Fundraising Goal</a:t>
              </a:r>
            </a:p>
            <a:p>
              <a:endParaRPr lang="en-US" sz="1200" b="1" dirty="0">
                <a:latin typeface="Calibri" pitchFamily="34" charset="0"/>
                <a:cs typeface="Calibri" pitchFamily="34" charset="0"/>
              </a:endParaRPr>
            </a:p>
            <a:p>
              <a:r>
                <a:rPr lang="en-US" sz="1200" dirty="0">
                  <a:latin typeface="Calibri" pitchFamily="34" charset="0"/>
                  <a:cs typeface="Calibri" pitchFamily="34" charset="0"/>
                </a:rPr>
                <a:t> I will raise $ 		(we recommend $250.00) by 10/21/17</a:t>
              </a:r>
            </a:p>
            <a:p>
              <a:endParaRPr lang="en-US" sz="1200" dirty="0">
                <a:latin typeface="Calibri" pitchFamily="34" charset="0"/>
                <a:cs typeface="Calibri" pitchFamily="34" charset="0"/>
              </a:endParaRPr>
            </a:p>
            <a:p>
              <a:r>
                <a:rPr lang="en-US" sz="1200" dirty="0">
                  <a:latin typeface="Calibri" pitchFamily="34" charset="0"/>
                  <a:cs typeface="Calibri" pitchFamily="34" charset="0"/>
                </a:rPr>
                <a:t> I will contact 	 	people in order to reach my goal.</a:t>
              </a:r>
            </a:p>
            <a:p>
              <a:endParaRPr lang="en-US" sz="1200" dirty="0">
                <a:latin typeface="Calibri" pitchFamily="34" charset="0"/>
                <a:cs typeface="Calibri" pitchFamily="34" charset="0"/>
              </a:endParaRPr>
            </a:p>
            <a:p>
              <a:r>
                <a:rPr lang="en-US" sz="1200" dirty="0">
                  <a:latin typeface="Calibri" pitchFamily="34" charset="0"/>
                  <a:cs typeface="Calibri" pitchFamily="34" charset="0"/>
                </a:rPr>
                <a:t>Estimate the average contribution will be $50 and that  50% of the people you contact will contribute. If you plan to raise $250, you only need to contact 10 people. Simple! </a:t>
              </a:r>
            </a:p>
            <a:p>
              <a:endParaRPr lang="en-US" dirty="0">
                <a:latin typeface="Calibri" pitchFamily="34" charset="0"/>
                <a:cs typeface="Calibri" pitchFamily="34" charset="0"/>
              </a:endParaRPr>
            </a:p>
          </p:txBody>
        </p:sp>
        <p:sp>
          <p:nvSpPr>
            <p:cNvPr id="14" name="Rectangle 13"/>
            <p:cNvSpPr/>
            <p:nvPr/>
          </p:nvSpPr>
          <p:spPr>
            <a:xfrm>
              <a:off x="533400" y="6705600"/>
              <a:ext cx="5791200" cy="1981200"/>
            </a:xfrm>
            <a:prstGeom prst="rect">
              <a:avLst/>
            </a:prstGeom>
            <a:noFill/>
            <a:ln>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b="57265"/>
          <a:stretch>
            <a:fillRect/>
          </a:stretch>
        </p:blipFill>
        <p:spPr bwMode="auto">
          <a:xfrm>
            <a:off x="115824" y="381000"/>
            <a:ext cx="6665976" cy="617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42735" b="-2465"/>
          <a:stretch>
            <a:fillRect/>
          </a:stretch>
        </p:blipFill>
        <p:spPr bwMode="auto">
          <a:xfrm>
            <a:off x="0" y="152400"/>
            <a:ext cx="6830568" cy="8839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838200"/>
          <a:ext cx="6400800" cy="838200"/>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20000"/>
                    </a:ext>
                  </a:extLst>
                </a:gridCol>
              </a:tblGrid>
              <a:tr h="838200">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176" name="TextBox 4"/>
          <p:cNvSpPr txBox="1">
            <a:spLocks noChangeArrowheads="1"/>
          </p:cNvSpPr>
          <p:nvPr/>
        </p:nvSpPr>
        <p:spPr bwMode="auto">
          <a:xfrm>
            <a:off x="304800" y="914403"/>
            <a:ext cx="6248400" cy="646331"/>
          </a:xfrm>
          <a:prstGeom prst="rect">
            <a:avLst/>
          </a:prstGeom>
          <a:noFill/>
          <a:ln w="9525">
            <a:noFill/>
            <a:miter lim="800000"/>
            <a:headEnd/>
            <a:tailEnd/>
          </a:ln>
        </p:spPr>
        <p:txBody>
          <a:bodyPr>
            <a:spAutoFit/>
          </a:bodyPr>
          <a:lstStyle/>
          <a:p>
            <a:r>
              <a:rPr lang="en-US" sz="1200" dirty="0">
                <a:latin typeface="Calibri (Body)"/>
              </a:rPr>
              <a:t>Participant Name: ______________________ Team Name:  _____________________</a:t>
            </a:r>
          </a:p>
          <a:p>
            <a:endParaRPr lang="en-US" sz="1200" dirty="0">
              <a:latin typeface="Calibri (Body)"/>
            </a:endParaRPr>
          </a:p>
          <a:p>
            <a:r>
              <a:rPr lang="en-US" sz="1200" dirty="0">
                <a:latin typeface="Calibri (Body)"/>
              </a:rPr>
              <a:t>Phone Number: ________________________  E-mail:   ________________________</a:t>
            </a:r>
          </a:p>
        </p:txBody>
      </p:sp>
      <p:pic>
        <p:nvPicPr>
          <p:cNvPr id="7177" name="Picture 2"/>
          <p:cNvPicPr>
            <a:picLocks noChangeAspect="1" noChangeArrowheads="1"/>
          </p:cNvPicPr>
          <p:nvPr/>
        </p:nvPicPr>
        <p:blipFill>
          <a:blip r:embed="rId2" cstate="print"/>
          <a:srcRect/>
          <a:stretch>
            <a:fillRect/>
          </a:stretch>
        </p:blipFill>
        <p:spPr bwMode="auto">
          <a:xfrm>
            <a:off x="457200" y="190502"/>
            <a:ext cx="361950" cy="571500"/>
          </a:xfrm>
          <a:prstGeom prst="rect">
            <a:avLst/>
          </a:prstGeom>
          <a:noFill/>
          <a:ln w="9525">
            <a:noFill/>
            <a:miter lim="800000"/>
            <a:headEnd/>
            <a:tailEnd/>
          </a:ln>
        </p:spPr>
      </p:pic>
      <p:pic>
        <p:nvPicPr>
          <p:cNvPr id="7178" name="Picture 2"/>
          <p:cNvPicPr>
            <a:picLocks noChangeAspect="1" noChangeArrowheads="1"/>
          </p:cNvPicPr>
          <p:nvPr/>
        </p:nvPicPr>
        <p:blipFill>
          <a:blip r:embed="rId2" cstate="print"/>
          <a:srcRect/>
          <a:stretch>
            <a:fillRect/>
          </a:stretch>
        </p:blipFill>
        <p:spPr bwMode="auto">
          <a:xfrm>
            <a:off x="5962650" y="190502"/>
            <a:ext cx="361950" cy="571500"/>
          </a:xfrm>
          <a:prstGeom prst="rect">
            <a:avLst/>
          </a:prstGeom>
          <a:noFill/>
          <a:ln w="9525">
            <a:noFill/>
            <a:miter lim="800000"/>
            <a:headEnd/>
            <a:tailEnd/>
          </a:ln>
        </p:spPr>
      </p:pic>
      <p:sp>
        <p:nvSpPr>
          <p:cNvPr id="7179" name="TextBox 7"/>
          <p:cNvSpPr txBox="1">
            <a:spLocks noChangeArrowheads="1"/>
          </p:cNvSpPr>
          <p:nvPr/>
        </p:nvSpPr>
        <p:spPr bwMode="auto">
          <a:xfrm>
            <a:off x="914400" y="101602"/>
            <a:ext cx="4953000" cy="584775"/>
          </a:xfrm>
          <a:prstGeom prst="rect">
            <a:avLst/>
          </a:prstGeom>
          <a:noFill/>
          <a:ln w="9525">
            <a:noFill/>
            <a:miter lim="800000"/>
            <a:headEnd/>
            <a:tailEnd/>
          </a:ln>
        </p:spPr>
        <p:txBody>
          <a:bodyPr>
            <a:spAutoFit/>
          </a:bodyPr>
          <a:lstStyle/>
          <a:p>
            <a:pPr algn="ctr"/>
            <a:r>
              <a:rPr lang="en-US" sz="1600" dirty="0">
                <a:latin typeface="Calibri (Body)"/>
              </a:rPr>
              <a:t>Pledge Form </a:t>
            </a:r>
          </a:p>
          <a:p>
            <a:pPr algn="ctr"/>
            <a:r>
              <a:rPr lang="en-US" sz="1600" dirty="0">
                <a:latin typeface="Calibri (Body)"/>
              </a:rPr>
              <a:t>Denver Gorilla Run October 21, 2017</a:t>
            </a:r>
          </a:p>
        </p:txBody>
      </p:sp>
      <p:graphicFrame>
        <p:nvGraphicFramePr>
          <p:cNvPr id="9" name="Table 8"/>
          <p:cNvGraphicFramePr>
            <a:graphicFrameLocks noGrp="1"/>
          </p:cNvGraphicFramePr>
          <p:nvPr/>
        </p:nvGraphicFramePr>
        <p:xfrm>
          <a:off x="228600" y="2590800"/>
          <a:ext cx="6400800" cy="5440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457200">
                <a:tc>
                  <a:txBody>
                    <a:bodyPr/>
                    <a:lstStyle/>
                    <a:p>
                      <a:pPr algn="ctr"/>
                      <a:endParaRPr lang="en-US" sz="1100" dirty="0">
                        <a:solidFill>
                          <a:schemeClr val="tx1"/>
                        </a:solidFill>
                      </a:endParaRPr>
                    </a:p>
                    <a:p>
                      <a:pPr algn="ctr"/>
                      <a:r>
                        <a:rPr lang="en-US" sz="1100" dirty="0">
                          <a:solidFill>
                            <a:schemeClr val="tx1"/>
                          </a:solidFill>
                        </a:rPr>
                        <a:t>Sponsor’s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rPr>
                        <a:t>Address / </a:t>
                      </a:r>
                    </a:p>
                    <a:p>
                      <a:pPr algn="ctr"/>
                      <a:r>
                        <a:rPr lang="en-US" sz="1100" dirty="0">
                          <a:solidFill>
                            <a:schemeClr val="tx1"/>
                          </a:solidFill>
                        </a:rPr>
                        <a:t>City / State /</a:t>
                      </a:r>
                      <a:r>
                        <a:rPr lang="en-US" sz="1100" baseline="0" dirty="0">
                          <a:solidFill>
                            <a:schemeClr val="tx1"/>
                          </a:solidFill>
                        </a:rPr>
                        <a:t> Zip</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a:solidFill>
                          <a:schemeClr val="tx1"/>
                        </a:solidFill>
                      </a:endParaRPr>
                    </a:p>
                    <a:p>
                      <a:pPr algn="ctr"/>
                      <a:r>
                        <a:rPr lang="en-US" sz="11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a:solidFill>
                            <a:schemeClr val="tx1"/>
                          </a:solidFill>
                        </a:rPr>
                        <a:t>Amount</a:t>
                      </a:r>
                    </a:p>
                    <a:p>
                      <a:pPr algn="ctr"/>
                      <a:r>
                        <a:rPr lang="en-US" sz="1000" dirty="0">
                          <a:solidFill>
                            <a:schemeClr val="tx1"/>
                          </a:solidFill>
                        </a:rPr>
                        <a:t>Pledged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1480">
                <a:tc>
                  <a:txBody>
                    <a:bodyPr/>
                    <a:lstStyle/>
                    <a:p>
                      <a:endParaRPr lang="en-US" sz="19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itchFamily="2" charset="2"/>
                        <a:buNone/>
                      </a:pPr>
                      <a:r>
                        <a:rPr lang="en-US" sz="1900" dirty="0">
                          <a:latin typeface="Arial"/>
                          <a:cs typeface="Arial"/>
                        </a:rPr>
                        <a:t>□  □</a:t>
                      </a:r>
                      <a:r>
                        <a:rPr lang="en-US" sz="19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1000">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1000">
                <a:tc>
                  <a:txBody>
                    <a:bodyPr/>
                    <a:lstStyle/>
                    <a:p>
                      <a:pPr algn="ct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81000">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latin typeface="Arial"/>
                          <a:cs typeface="Arial"/>
                        </a:rPr>
                        <a:t>□  □</a:t>
                      </a: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8100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1" i="1" dirty="0"/>
                        <a:t>Total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10" name="TextBox 9"/>
          <p:cNvSpPr txBox="1"/>
          <p:nvPr/>
        </p:nvSpPr>
        <p:spPr>
          <a:xfrm>
            <a:off x="6019800" y="2362200"/>
            <a:ext cx="346249" cy="754797"/>
          </a:xfrm>
          <a:prstGeom prst="rect">
            <a:avLst/>
          </a:prstGeom>
          <a:noFill/>
        </p:spPr>
        <p:txBody>
          <a:bodyPr vert="vert270">
            <a:spAutoFit/>
          </a:bodyPr>
          <a:lstStyle/>
          <a:p>
            <a:pPr>
              <a:defRPr/>
            </a:pPr>
            <a:r>
              <a:rPr lang="en-US" sz="1050" b="1" dirty="0">
                <a:latin typeface="Calibri (Body)"/>
              </a:rPr>
              <a:t>  Cash</a:t>
            </a:r>
          </a:p>
        </p:txBody>
      </p:sp>
      <p:sp>
        <p:nvSpPr>
          <p:cNvPr id="11" name="TextBox 10"/>
          <p:cNvSpPr txBox="1"/>
          <p:nvPr/>
        </p:nvSpPr>
        <p:spPr>
          <a:xfrm>
            <a:off x="6248402" y="2293204"/>
            <a:ext cx="346249" cy="830997"/>
          </a:xfrm>
          <a:prstGeom prst="rect">
            <a:avLst/>
          </a:prstGeom>
          <a:noFill/>
        </p:spPr>
        <p:txBody>
          <a:bodyPr vert="vert270">
            <a:spAutoFit/>
          </a:bodyPr>
          <a:lstStyle/>
          <a:p>
            <a:pPr>
              <a:defRPr/>
            </a:pPr>
            <a:r>
              <a:rPr lang="en-US" sz="1050" b="1" dirty="0">
                <a:latin typeface="Calibri (Body)"/>
              </a:rPr>
              <a:t>  Check</a:t>
            </a:r>
          </a:p>
        </p:txBody>
      </p:sp>
      <p:sp>
        <p:nvSpPr>
          <p:cNvPr id="7183" name="Text Box 3"/>
          <p:cNvSpPr txBox="1">
            <a:spLocks noChangeArrowheads="1"/>
          </p:cNvSpPr>
          <p:nvPr/>
        </p:nvSpPr>
        <p:spPr bwMode="auto">
          <a:xfrm>
            <a:off x="209550" y="8267702"/>
            <a:ext cx="6419850" cy="647700"/>
          </a:xfrm>
          <a:prstGeom prst="rect">
            <a:avLst/>
          </a:prstGeom>
          <a:solidFill>
            <a:srgbClr val="F2F2F2"/>
          </a:solidFill>
          <a:ln w="9525">
            <a:solidFill>
              <a:srgbClr val="000000"/>
            </a:solidFill>
            <a:miter lim="800000"/>
            <a:headEnd/>
            <a:tailEnd/>
          </a:ln>
        </p:spPr>
        <p:txBody>
          <a:bodyPr/>
          <a:lstStyle/>
          <a:p>
            <a:pPr marL="114300" lvl="1" indent="-114300">
              <a:buFont typeface="Symbol" pitchFamily="18" charset="2"/>
              <a:buChar char="·"/>
            </a:pPr>
            <a:r>
              <a:rPr lang="en-US" sz="900" dirty="0">
                <a:latin typeface="Calibri (Body)"/>
              </a:rPr>
              <a:t>Please make checks payable to: MGCF</a:t>
            </a:r>
          </a:p>
          <a:p>
            <a:pPr marL="114300" indent="-114300">
              <a:buFont typeface="Symbol" pitchFamily="18" charset="2"/>
              <a:buChar char="·"/>
            </a:pPr>
            <a:r>
              <a:rPr lang="en-US" sz="900" dirty="0">
                <a:latin typeface="Calibri (Body)"/>
              </a:rPr>
              <a:t>Bring this form to the Denver Gorilla Run on October 21, 2017.</a:t>
            </a:r>
          </a:p>
          <a:p>
            <a:pPr marL="114300" indent="-114300">
              <a:buFont typeface="Symbol" pitchFamily="18" charset="2"/>
              <a:buChar char="·"/>
            </a:pPr>
            <a:r>
              <a:rPr lang="en-US" sz="900" dirty="0">
                <a:latin typeface="Calibri (Body)"/>
              </a:rPr>
              <a:t>The donor’s name and address or email must be clearly printed and complete on the form above to receive a tax receipt from Mountain Gorilla Conservation Fund.</a:t>
            </a:r>
            <a:endParaRPr lang="en-US" dirty="0">
              <a:latin typeface="Calibri (Body)"/>
            </a:endParaRPr>
          </a:p>
        </p:txBody>
      </p:sp>
      <p:sp>
        <p:nvSpPr>
          <p:cNvPr id="12" name="TextBox 11"/>
          <p:cNvSpPr txBox="1"/>
          <p:nvPr/>
        </p:nvSpPr>
        <p:spPr>
          <a:xfrm>
            <a:off x="228600" y="1676400"/>
            <a:ext cx="6400800" cy="830997"/>
          </a:xfrm>
          <a:prstGeom prst="rect">
            <a:avLst/>
          </a:prstGeom>
          <a:noFill/>
        </p:spPr>
        <p:txBody>
          <a:bodyPr wrap="square" rtlCol="0">
            <a:spAutoFit/>
          </a:bodyPr>
          <a:lstStyle/>
          <a:p>
            <a:r>
              <a:rPr lang="en-US" sz="1200" b="1" dirty="0">
                <a:latin typeface="Calibri (Body)"/>
              </a:rPr>
              <a:t>Please select the project you would like your fundraising dollars to support:</a:t>
            </a:r>
          </a:p>
          <a:p>
            <a:pPr>
              <a:buFont typeface="Symbol"/>
              <a:buChar char="ð"/>
            </a:pPr>
            <a:r>
              <a:rPr lang="en-US" sz="1200" dirty="0">
                <a:latin typeface="Calibri (Body)"/>
              </a:rPr>
              <a:t>  Ruth </a:t>
            </a:r>
            <a:r>
              <a:rPr lang="en-US" sz="1200" dirty="0" err="1">
                <a:latin typeface="Calibri (Body)"/>
              </a:rPr>
              <a:t>Keesling</a:t>
            </a:r>
            <a:r>
              <a:rPr lang="en-US" sz="1200" dirty="0">
                <a:latin typeface="Calibri (Body)"/>
              </a:rPr>
              <a:t> Wildlife Health and Research Center </a:t>
            </a:r>
            <a:br>
              <a:rPr lang="en-US" sz="1200" dirty="0">
                <a:latin typeface="Calibri (Body)"/>
              </a:rPr>
            </a:br>
            <a:r>
              <a:rPr lang="en-US" sz="1200" dirty="0">
                <a:latin typeface="Calibri (Body)"/>
                <a:sym typeface="Symbol"/>
              </a:rPr>
              <a:t>  </a:t>
            </a:r>
            <a:r>
              <a:rPr lang="en-US" sz="1200" dirty="0">
                <a:latin typeface="Calibri (Body)"/>
              </a:rPr>
              <a:t>Veterinary Education</a:t>
            </a:r>
          </a:p>
          <a:p>
            <a:pPr>
              <a:buFont typeface="Symbol"/>
              <a:buChar char="ð"/>
            </a:pPr>
            <a:r>
              <a:rPr lang="en-US" sz="1200" dirty="0">
                <a:latin typeface="Calibri (Body)"/>
                <a:sym typeface="Symbol"/>
              </a:rPr>
              <a:t>  Unrestricted – MGCF can direct where most needed</a:t>
            </a:r>
            <a:endParaRPr lang="en-US" dirty="0">
              <a:latin typeface="Calibri (Body)"/>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8">
      <a:dk1>
        <a:sysClr val="windowText" lastClr="000000"/>
      </a:dk1>
      <a:lt1>
        <a:sysClr val="window" lastClr="FFFFFF"/>
      </a:lt1>
      <a:dk2>
        <a:srgbClr val="464646"/>
      </a:dk2>
      <a:lt2>
        <a:srgbClr val="7F7F7F"/>
      </a:lt2>
      <a:accent1>
        <a:srgbClr val="006600"/>
      </a:accent1>
      <a:accent2>
        <a:srgbClr val="92D050"/>
      </a:accent2>
      <a:accent3>
        <a:srgbClr val="339933"/>
      </a:accent3>
      <a:accent4>
        <a:srgbClr val="003300"/>
      </a:accent4>
      <a:accent5>
        <a:srgbClr val="7F7F7F"/>
      </a:accent5>
      <a:accent6>
        <a:srgbClr val="B2B2B2"/>
      </a:accent6>
      <a:hlink>
        <a:srgbClr val="0000FF"/>
      </a:hlink>
      <a:folHlink>
        <a:srgbClr val="0000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TotalTime>
  <Words>1573</Words>
  <Application>Microsoft Office PowerPoint</Application>
  <PresentationFormat>On-screen Show (4:3)</PresentationFormat>
  <Paragraphs>184</Paragraphs>
  <Slides>11</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Calibri</vt:lpstr>
      <vt:lpstr>Calibri (Body)</vt:lpstr>
      <vt:lpstr>Georgia</vt:lpstr>
      <vt:lpstr>Lucida Calligraphy</vt:lpstr>
      <vt:lpstr>Lucida Sans Unicode</vt:lpstr>
      <vt:lpstr>Rockwell Condensed</vt:lpstr>
      <vt:lpstr>Symbol</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dc:creator>
  <cp:lastModifiedBy>dw</cp:lastModifiedBy>
  <cp:revision>53</cp:revision>
  <dcterms:created xsi:type="dcterms:W3CDTF">2015-04-27T20:20:30Z</dcterms:created>
  <dcterms:modified xsi:type="dcterms:W3CDTF">2017-08-28T18:12:33Z</dcterms:modified>
</cp:coreProperties>
</file>